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13"/>
  </p:notesMasterIdLst>
  <p:handoutMasterIdLst>
    <p:handoutMasterId r:id="rId14"/>
  </p:handoutMasterIdLst>
  <p:sldIdLst>
    <p:sldId id="363" r:id="rId3"/>
    <p:sldId id="365" r:id="rId4"/>
    <p:sldId id="364" r:id="rId5"/>
    <p:sldId id="366" r:id="rId6"/>
    <p:sldId id="369" r:id="rId7"/>
    <p:sldId id="373" r:id="rId8"/>
    <p:sldId id="370" r:id="rId9"/>
    <p:sldId id="376" r:id="rId10"/>
    <p:sldId id="377" r:id="rId11"/>
    <p:sldId id="371" r:id="rId1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3300"/>
    <a:srgbClr val="0000CC"/>
    <a:srgbClr val="FFFF00"/>
    <a:srgbClr val="008000"/>
    <a:srgbClr val="003399"/>
    <a:srgbClr val="6600CC"/>
    <a:srgbClr val="8EC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8" autoAdjust="0"/>
    <p:restoredTop sz="95614" autoAdjust="0"/>
  </p:normalViewPr>
  <p:slideViewPr>
    <p:cSldViewPr>
      <p:cViewPr>
        <p:scale>
          <a:sx n="100" d="100"/>
          <a:sy n="100" d="100"/>
        </p:scale>
        <p:origin x="-112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3336" y="-96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fld id="{F00251DE-337D-401D-ADAF-10E26B67AA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86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419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735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fld id="{466E49A1-25DA-4AA0-B82B-B18ACDF751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644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defTabSz="954088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defTabSz="954088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defTabSz="954088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defTabSz="954088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/>
            <a:fld id="{C04A2869-2156-4409-87F8-7675FC365612}" type="slidenum">
              <a:rPr lang="fr-FR" sz="1200" smtClean="0">
                <a:latin typeface="Arial" charset="0"/>
              </a:rPr>
              <a:pPr eaLnBrk="1" hangingPunct="1"/>
              <a:t>1</a:t>
            </a:fld>
            <a:endParaRPr lang="fr-FR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/>
            <a:fld id="{0FE18F7E-3E51-41EA-8467-DE365862A318}" type="slidenum">
              <a:rPr lang="fr-FR" sz="1200" smtClean="0">
                <a:latin typeface="Arial" charset="0"/>
              </a:rPr>
              <a:pPr eaLnBrk="1" hangingPunct="1"/>
              <a:t>6</a:t>
            </a:fld>
            <a:endParaRPr lang="fr-FR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/>
            <a:fld id="{81175CD5-45BD-4559-9AE2-852AA72632DF}" type="slidenum">
              <a:rPr lang="fr-FR" sz="1200" smtClean="0">
                <a:latin typeface="Arial" charset="0"/>
              </a:rPr>
              <a:pPr eaLnBrk="1" hangingPunct="1"/>
              <a:t>7</a:t>
            </a:fld>
            <a:endParaRPr lang="fr-FR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/>
            <a:fld id="{81175CD5-45BD-4559-9AE2-852AA72632DF}" type="slidenum">
              <a:rPr lang="fr-FR" sz="1200" smtClean="0">
                <a:latin typeface="Arial" charset="0"/>
              </a:rPr>
              <a:pPr eaLnBrk="1" hangingPunct="1"/>
              <a:t>8</a:t>
            </a:fld>
            <a:endParaRPr lang="fr-FR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defTabSz="919163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/>
            <a:fld id="{81175CD5-45BD-4559-9AE2-852AA72632DF}" type="slidenum">
              <a:rPr lang="fr-FR" sz="1200" smtClean="0">
                <a:latin typeface="Arial" charset="0"/>
              </a:rPr>
              <a:pPr eaLnBrk="1" hangingPunct="1"/>
              <a:t>9</a:t>
            </a:fld>
            <a:endParaRPr lang="fr-FR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C3149-5A4E-45C6-A9B7-DA12B5219E37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B53DE-E1A2-4793-992C-A7389965A5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21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81B6E-444D-48F3-BE22-892D472F881D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8BDB8-B4B4-4F5C-8DE9-237654150A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57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C11C4-FA03-4415-AE79-75DB67C90BFB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5FFD0-B6B8-43FC-B509-6A8EBC6F96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386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B7F3-F576-4850-9D46-5C23B4539CEA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C0B0A-6E56-4000-918F-3DFB0FCA38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91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AFE49-D270-45A0-B031-8869602AAC73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C8850-5658-4D41-BB2F-7CD337E925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623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B6C2-007F-463A-8865-337174796224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39730-D999-4EB3-B521-D22957D9108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28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246D2-7863-473F-A4CD-32EBEC96E22E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44309-7512-431A-B286-049350A4F1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097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5D7CE-79A8-4C59-AF63-2049C47F0E8B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F7EDD-2199-44E6-A526-AF9D928D3D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312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04F3A-8C69-4360-9480-036AAE2FF6A2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F92A6-4380-410C-A188-42F19B931D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083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49A7E-C0EE-43F2-B757-03AAD39DC207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2C35C-BD65-4CBF-AF65-FA8EFCAEC8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60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D9F9A-1589-4129-B06F-D1145F82F2EA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C83A3-91BD-4229-ADAF-9D2306E27A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57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68313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0208F-CCB9-4EFD-8359-F6C31098C3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8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FD997-87EE-41C6-96C9-68503CC5F75B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0D0B8-226A-4FA1-9552-C31DB26080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1524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31ADD-7162-41D0-BCA4-642269A4ABC7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E4182-600B-41CB-B4E6-31ABF9D918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690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28CC5-24E0-4940-931B-75DF867FA04A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54ADC-F37B-4D39-BE82-752BD9E676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58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2BA51-3C26-406B-B074-394013A7724B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07079-236F-44FE-8147-6F808E02DE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4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C16B0-8D8C-445F-90EA-3AB9D2CB8A03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39018-ED42-4721-B6EC-98D5E9FF9C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37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9C698-2A22-4F29-B415-CE62FE3BB915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7D89-DFCC-43DF-A559-7323E0374A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68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9A8A6-F4F3-487D-AB92-F2DC5058E24F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FFD05-36C3-49DE-895C-6B59E15840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33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4211F-0F2E-4B61-90CE-4084471F491D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1ADD4-69F1-451F-9B58-6A09DDA787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51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C34C0-A5D8-400B-8439-6CEB1662C25B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0CC32-53AF-4F2B-9381-107D21F6F2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96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A97CF-DE1E-4A6B-A2FE-C6CBB600F8B3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6327-74D7-482F-8D8C-578E7FDB89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75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0202D3C4-8C5E-4F12-9B42-2C7F5AB9DA76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</a:defRPr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pPr>
              <a:defRPr/>
            </a:pPr>
            <a:fld id="{D578294E-8AB7-40C0-B6BC-171830D096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5780088"/>
            <a:ext cx="91281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73025" y="6453188"/>
            <a:ext cx="51466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300" b="1" smtClean="0">
                <a:solidFill>
                  <a:srgbClr val="0C41A4"/>
                </a:solidFill>
              </a:rPr>
              <a:t>DDGOS/DOS/DPROD – DSES/DSP Janvier 2015</a:t>
            </a:r>
            <a:endParaRPr lang="fr-FR" sz="1300" b="1" smtClean="0">
              <a:solidFill>
                <a:srgbClr val="0C419A"/>
              </a:solidFill>
            </a:endParaRPr>
          </a:p>
        </p:txBody>
      </p:sp>
      <p:sp>
        <p:nvSpPr>
          <p:cNvPr id="1031" name="Rectangle 14"/>
          <p:cNvSpPr>
            <a:spLocks noChangeArrowheads="1"/>
          </p:cNvSpPr>
          <p:nvPr/>
        </p:nvSpPr>
        <p:spPr bwMode="auto">
          <a:xfrm>
            <a:off x="7019925" y="65246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AB35F003-0601-4034-9034-4A22C672C00B}" type="slidenum">
              <a:rPr lang="fr-FR" sz="1200" b="1">
                <a:solidFill>
                  <a:srgbClr val="0000FF"/>
                </a:solidFill>
                <a:latin typeface="Verdana" pitchFamily="34" charset="0"/>
              </a:rPr>
              <a:pPr algn="r"/>
              <a:t>‹N°›</a:t>
            </a:fld>
            <a:endParaRPr lang="fr-FR" sz="1200" b="1">
              <a:solidFill>
                <a:srgbClr val="0000FF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5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9A3B772D-FE3B-4D9A-AB46-BD32B8B876E6}" type="datetime1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65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</a:defRPr>
            </a:lvl1pPr>
          </a:lstStyle>
          <a:p>
            <a:pPr>
              <a:defRPr/>
            </a:pPr>
            <a:r>
              <a:rPr lang="fr-FR"/>
              <a:t>GIENS - CNAMTS  - Département Des Produits de Santé - C. MARTRAY (octobre 2007)</a:t>
            </a:r>
          </a:p>
        </p:txBody>
      </p:sp>
      <p:sp>
        <p:nvSpPr>
          <p:cNvPr id="65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pPr>
              <a:defRPr/>
            </a:pPr>
            <a:fld id="{B74F8757-BC69-4799-9403-7CFA5CD517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Feuille_Microsoft_Excel_97-2003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9"/>
          <p:cNvSpPr txBox="1">
            <a:spLocks noChangeArrowheads="1"/>
          </p:cNvSpPr>
          <p:nvPr/>
        </p:nvSpPr>
        <p:spPr bwMode="auto">
          <a:xfrm>
            <a:off x="925513" y="2276475"/>
            <a:ext cx="73183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400" b="1" dirty="0">
                <a:solidFill>
                  <a:srgbClr val="0C419A"/>
                </a:solidFill>
                <a:latin typeface="Calibri" pitchFamily="34" charset="0"/>
              </a:rPr>
              <a:t>Conjoncture des remboursements de </a:t>
            </a:r>
            <a:r>
              <a:rPr lang="fr-FR" sz="2400" b="1" dirty="0" smtClean="0">
                <a:solidFill>
                  <a:srgbClr val="0C419A"/>
                </a:solidFill>
                <a:latin typeface="Calibri" pitchFamily="34" charset="0"/>
              </a:rPr>
              <a:t>biologie sur 2014 &amp; prévisions 2015</a:t>
            </a:r>
            <a:endParaRPr lang="fr-FR" sz="2400" b="1" dirty="0">
              <a:solidFill>
                <a:srgbClr val="0C419A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r-FR" sz="2400" b="1" dirty="0">
                <a:solidFill>
                  <a:srgbClr val="0C419A"/>
                </a:solidFill>
                <a:latin typeface="Calibri" pitchFamily="34" charset="0"/>
              </a:rPr>
              <a:t>Eléments d’analyse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 bwMode="auto">
          <a:xfrm>
            <a:off x="179512" y="116632"/>
            <a:ext cx="8229600" cy="633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fr-FR" sz="2400" b="1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ajustements tarifaires nécessaires en 2015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228600" y="836613"/>
          <a:ext cx="8712200" cy="4824412"/>
        </p:xfrm>
        <a:graphic>
          <a:graphicData uri="http://schemas.openxmlformats.org/drawingml/2006/table">
            <a:tbl>
              <a:tblPr firstRow="1" firstCol="1" bandRow="1"/>
              <a:tblGrid>
                <a:gridCol w="1165692"/>
                <a:gridCol w="873746"/>
                <a:gridCol w="6672762"/>
              </a:tblGrid>
              <a:tr h="7361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REMB</a:t>
                      </a:r>
                      <a: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N-2 </a:t>
                      </a:r>
                      <a:b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(soit </a:t>
                      </a:r>
                      <a:r>
                        <a:rPr lang="fr-FR" sz="1500" baseline="-25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2013)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3 666 M€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Remboursements au titre de la biologie médicale pour l’année N-2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Source : comptes de la CNAMTS pour l'année N-2 extrapolés à l'ensemble des régimes, redressés des participations forfaitaires et corrigés le cas échéant du TM des ALD 31-32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</a:t>
                      </a:r>
                      <a: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N-1/N-2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0,07%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Prévision d’évolution des remboursements de biologie médicale entre </a:t>
                      </a:r>
                      <a:r>
                        <a:rPr lang="fr-FR" sz="15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2013 et 2014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</a:t>
                      </a:r>
                      <a: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N/N-1 (volume  2014/2015)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3,15%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Prévision d’évolution en volumes (hors mesures tarifaires des remboursements de biologie médicale) entre </a:t>
                      </a:r>
                      <a:r>
                        <a:rPr lang="fr-FR" sz="15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2014 et 2015</a:t>
                      </a: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6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REPORT</a:t>
                      </a:r>
                      <a: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N-1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26,4 M€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Reports sur l'année N des mesures tarifaires mises en œuvre en N-1 (à partir de résultats à fin août, report un peu plus important à fin novembre = 27,7 M€)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6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PREV</a:t>
                      </a:r>
                      <a: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 (</a:t>
                      </a:r>
                      <a:r>
                        <a:rPr lang="fr-FR" sz="1500" baseline="-25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2015)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3 758 M€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Prévision des remboursements de biologie médicale au titre de l’année N, avant nouvelles mesures tarifaires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30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Calcul des ajustements de cotations nécessaires au respect de l’enveloppe (Art. 4b du protocole)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66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ENV</a:t>
                      </a:r>
                      <a:r>
                        <a:rPr lang="fr-FR" sz="1500" baseline="-25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 (2015)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3 693 M€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Montant cible de remboursements avant déduction des participations forfaitaires des assurés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MM</a:t>
                      </a:r>
                      <a: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 M€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Montant d’économies prévues au titre de la maîtrise médicalisée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6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AJUST</a:t>
                      </a:r>
                      <a:r>
                        <a:rPr lang="fr-FR" sz="1500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44,5 M€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Montant des nouveaux ajustements de cotations et / ou de la nomenclature des actes de biologie médicale en N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62,8 M€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Equivalent en année pleine (car entrée en vigueur au 15 avril)</a:t>
                      </a:r>
                      <a:endParaRPr lang="fr-F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3D0E2-19E2-4EC0-ABE9-4F444A4DB870}" type="slidenum">
              <a:rPr lang="fr-FR"/>
              <a:pPr>
                <a:defRPr/>
              </a:pPr>
              <a:t>10</a:t>
            </a:fld>
            <a:endParaRPr lang="fr-FR"/>
          </a:p>
        </p:txBody>
      </p:sp>
      <p:sp>
        <p:nvSpPr>
          <p:cNvPr id="12338" name="Rectangle 8"/>
          <p:cNvSpPr>
            <a:spLocks noChangeArrowheads="1"/>
          </p:cNvSpPr>
          <p:nvPr/>
        </p:nvSpPr>
        <p:spPr bwMode="auto">
          <a:xfrm>
            <a:off x="71438" y="5876925"/>
            <a:ext cx="29575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0" hangingPunct="0"/>
            <a:r>
              <a:rPr lang="fr-FR" sz="1600" b="1">
                <a:latin typeface="Calibri" pitchFamily="34" charset="0"/>
                <a:cs typeface="Calibri" pitchFamily="34" charset="0"/>
              </a:rPr>
              <a:t>N = 2015, N-1 = 2014, N-2 = 2013</a:t>
            </a:r>
            <a:endParaRPr lang="fr-FR" sz="16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686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fr-FR" sz="2400" b="1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Rappel sur le protocole pluriannuel de biologie médicale : les enveloppes 2014, 2015 et 2016</a:t>
            </a: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487188"/>
              </p:ext>
            </p:extLst>
          </p:nvPr>
        </p:nvGraphicFramePr>
        <p:xfrm>
          <a:off x="468313" y="1341438"/>
          <a:ext cx="8064499" cy="4416552"/>
        </p:xfrm>
        <a:graphic>
          <a:graphicData uri="http://schemas.openxmlformats.org/drawingml/2006/table">
            <a:tbl>
              <a:tblPr firstRow="1" firstCol="1" bandRow="1"/>
              <a:tblGrid>
                <a:gridCol w="2687583"/>
                <a:gridCol w="2688458"/>
                <a:gridCol w="2688458"/>
              </a:tblGrid>
              <a:tr h="1577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Dépenses de biologie médicale en montant remboursé </a:t>
                      </a:r>
                      <a:b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 tous régimes)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Montant provisoire  </a:t>
                      </a:r>
                      <a:b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(à la signature du protocole le 10/10/2013)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Montant définitif </a:t>
                      </a:r>
                      <a:b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(consolidé et présenté le 20 juin 2014)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754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Point de départ = Dépenses 2013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3 705 M€ </a:t>
                      </a:r>
                      <a:br>
                        <a:rPr lang="fr-FR" sz="1800" i="1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fr-FR" sz="18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(avec un ajustement possible de +/ - 30 M€)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Soit de 3 675 M€ à 3 735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Base comptable  = 3 666 M€ donc ajustement  à </a:t>
                      </a:r>
                      <a:r>
                        <a:rPr lang="fr-FR" sz="18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3 675 M€ (fourchette basse de l’ajustement possible)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9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 2014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3 714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3 684 M€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9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En 2015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3 724 M€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3 693 M€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9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En 2016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3 733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3 703 M€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B7AF8-D664-48A4-98D8-C31093FE0A7C}" type="slidenum">
              <a:rPr lang="fr-FR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2</a:t>
            </a:fld>
            <a:endParaRPr lang="fr-F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686800" cy="922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fr-FR" sz="2400" b="1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Rappel sur le protocole pluriannuel de biologie médicale : les objectifs initiaux  d’ajustements tarifaires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23850" y="1341438"/>
          <a:ext cx="8301038" cy="3611760"/>
        </p:xfrm>
        <a:graphic>
          <a:graphicData uri="http://schemas.openxmlformats.org/drawingml/2006/table">
            <a:tbl>
              <a:tblPr firstRow="1" firstCol="1" bandRow="1"/>
              <a:tblGrid>
                <a:gridCol w="728811"/>
                <a:gridCol w="1198388"/>
                <a:gridCol w="1129249"/>
                <a:gridCol w="1407741"/>
                <a:gridCol w="1224052"/>
                <a:gridCol w="1224052"/>
                <a:gridCol w="1388745"/>
              </a:tblGrid>
              <a:tr h="2208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Année 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Report des baisses tarifaires de l’année </a:t>
                      </a:r>
                      <a:r>
                        <a:rPr lang="fr-FR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précédente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Nouvelles baisses tarifaires en N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année civile</a:t>
                      </a:r>
                      <a:b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hors maîtrise médicalisée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Maîtrise médicalisée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Total année civile</a:t>
                      </a:r>
                      <a:b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y.c. maîtrise médicalisée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Montant des baisses tarifaires à négocier chaque année, en année pleine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2014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78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106 M€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 M€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116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110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2015</a:t>
                      </a:r>
                      <a:endParaRPr lang="fr-FR" sz="18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 M€</a:t>
                      </a:r>
                      <a:endParaRPr lang="fr-FR" sz="18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64 M€</a:t>
                      </a:r>
                      <a:endParaRPr lang="fr-FR" sz="18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96 M€</a:t>
                      </a:r>
                      <a:endParaRPr lang="fr-FR" sz="18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 M€</a:t>
                      </a:r>
                      <a:endParaRPr lang="fr-FR" sz="18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116 M€</a:t>
                      </a:r>
                      <a:endParaRPr lang="fr-FR" sz="18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90 M€</a:t>
                      </a:r>
                      <a:endParaRPr lang="fr-FR" sz="18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2016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60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86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 M€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116 M€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84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2017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 M€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2" marR="43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55C3-DDCD-4300-8C06-6731DD19F3DE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9750" y="5229225"/>
            <a:ext cx="79930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latin typeface="+mj-lt"/>
              </a:rPr>
              <a:t>Basé sur une estimation de progression  des volume s chaque année de  + 3,37 %, </a:t>
            </a:r>
          </a:p>
          <a:p>
            <a:pPr>
              <a:defRPr/>
            </a:pPr>
            <a:r>
              <a:rPr lang="fr-FR" dirty="0">
                <a:latin typeface="+mj-lt"/>
              </a:rPr>
              <a:t>pour parvenir à une augmentation de +0,25 % par an en montant remboursé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fr-FR" sz="2400" b="1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Comité de suivi du 14 janvier 2014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DFAD8-893E-409A-AE5D-02D532A4EA95}" type="slidenum">
              <a:rPr lang="fr-FR"/>
              <a:pPr>
                <a:defRPr/>
              </a:pPr>
              <a:t>4</a:t>
            </a:fld>
            <a:endParaRPr lang="fr-FR"/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323850" y="750888"/>
          <a:ext cx="8424866" cy="4995859"/>
        </p:xfrm>
        <a:graphic>
          <a:graphicData uri="http://schemas.openxmlformats.org/drawingml/2006/table">
            <a:tbl>
              <a:tblPr/>
              <a:tblGrid>
                <a:gridCol w="716248"/>
                <a:gridCol w="716248"/>
                <a:gridCol w="223366"/>
                <a:gridCol w="1039020"/>
                <a:gridCol w="716248"/>
                <a:gridCol w="716248"/>
                <a:gridCol w="716248"/>
                <a:gridCol w="716248"/>
                <a:gridCol w="716248"/>
                <a:gridCol w="716248"/>
                <a:gridCol w="716248"/>
                <a:gridCol w="716248"/>
              </a:tblGrid>
              <a:tr h="22218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Rappel de l'étape de janvier 2014.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7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REMB</a:t>
                      </a:r>
                      <a:r>
                        <a:rPr lang="fr-FR" sz="12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N-2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3 663 M€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Remboursements au titre de la biologie médicale pour l’année N-2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04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Source : comptes de la CNAMTS pour l'année N-2 extrapolés à l'ensemble des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régimes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redressés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des participations forfaitaires et corrigés le cas échéant du TM des ALD 31-32</a:t>
                      </a:r>
                    </a:p>
                    <a:p>
                      <a:pPr algn="l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7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  <a:r>
                        <a:rPr lang="fr-FR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N-1/N-2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Prévision d’évolution des remboursements de biologie médicale entre N-1 et N-2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8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  <a:r>
                        <a:rPr lang="fr-FR" sz="12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N/N-1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3,20%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Prévision d’évolution en volumes (hors mesures tarifaires des remboursements de biologie médicale entre N et N-1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27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REPORT</a:t>
                      </a:r>
                      <a:r>
                        <a:rPr lang="fr-FR" sz="12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N-1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M€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Reports sur l'année N des mesures tarifaires mises en œuvre en N-1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8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PREV</a:t>
                      </a:r>
                      <a:r>
                        <a:rPr lang="fr-FR" sz="12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3 768 M€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Prévision des remboursements de biologie médicale au titre de l’année N, avant nouvelles mesures tarifaires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8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ENV</a:t>
                      </a:r>
                      <a:r>
                        <a:rPr lang="fr-FR" sz="12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3 687 M€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Montant cible de remboursements avant déduction des participations forfaitaires des assurés 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7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MM</a:t>
                      </a:r>
                      <a:r>
                        <a:rPr lang="fr-FR" sz="12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M€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Montant d’économies prévues au titre de la maîtrise médicalisée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8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AJUST</a:t>
                      </a:r>
                      <a:r>
                        <a:rPr lang="fr-FR" sz="12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M€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A0C7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Montant des nouveaux ajustements de cotations et / ou de la nomenclature des actes de biologie médicale en N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92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M€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Equivalent en année pleine (entrée en vigueur au 15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avril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42" marR="8742" marT="87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 bwMode="auto">
          <a:xfrm>
            <a:off x="179512" y="188640"/>
            <a:ext cx="8964488" cy="648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fr-FR" sz="2400" b="1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Actions d’accompagnement de l’Assurance Maladie – </a:t>
            </a:r>
            <a:r>
              <a:rPr lang="fr-FR" sz="2400" b="1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Bilan d’étapes</a:t>
            </a:r>
            <a:endParaRPr lang="fr-FR" sz="2400" b="1" dirty="0" smtClean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23528" y="1196752"/>
            <a:ext cx="8567737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Visites DAM sur 3 thèmes : </a:t>
            </a:r>
          </a:p>
          <a:p>
            <a:pPr lvl="1" eaLnBrk="1" hangingPunct="1"/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Dosage de la vitamine D, </a:t>
            </a:r>
          </a:p>
          <a:p>
            <a:pPr lvl="1" eaLnBrk="1" hangingPunct="1"/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Exploration biologique thyroïdienne</a:t>
            </a:r>
          </a:p>
          <a:p>
            <a:pPr lvl="1" eaLnBrk="1" hangingPunct="1"/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Groupe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sanguin</a:t>
            </a:r>
          </a:p>
          <a:p>
            <a:pPr lvl="1" eaLnBrk="1" hangingPunct="1"/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Présentation aux managers DAM septembre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2014</a:t>
            </a:r>
          </a:p>
          <a:p>
            <a:pPr eaLnBrk="1" hangingPunct="1"/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Cible = visites auprès de 45 000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généralistes</a:t>
            </a:r>
          </a:p>
          <a:p>
            <a:pPr eaLnBrk="1" hangingPunct="1"/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Bilan à fin  décembre 2014 :  9 025 médecins généralistes visités</a:t>
            </a:r>
          </a:p>
          <a:p>
            <a:pPr eaLnBrk="1" hangingPunct="1"/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E9DB0-109A-4FEE-A846-629C77602797}" type="slidenum">
              <a:rPr lang="fr-FR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95225"/>
            <a:ext cx="7835900" cy="525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spcBef>
                <a:spcPct val="50000"/>
              </a:spcBef>
            </a:pPr>
            <a:r>
              <a:rPr lang="fr-FR" sz="2400" b="1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Zoom sur les dosages de vitamine D</a:t>
            </a:r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1331913" y="4721225"/>
            <a:ext cx="2540000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685800" indent="-28575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marL="0" lvl="1" eaLnBrk="1" hangingPunct="1">
              <a:spcBef>
                <a:spcPct val="20000"/>
              </a:spcBef>
              <a:buClr>
                <a:srgbClr val="0C41A4"/>
              </a:buClr>
            </a:pPr>
            <a:r>
              <a:rPr lang="fr-FR" sz="1200" b="1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Source : Biolam, données brutes</a:t>
            </a:r>
          </a:p>
          <a:p>
            <a:pPr marL="0" lvl="1" eaLnBrk="1" hangingPunct="1">
              <a:spcBef>
                <a:spcPct val="20000"/>
              </a:spcBef>
              <a:buClr>
                <a:srgbClr val="0C41A4"/>
              </a:buClr>
            </a:pPr>
            <a:r>
              <a:rPr lang="fr-FR" sz="1200" b="1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Champ : RG hors SLM, hors DOM</a:t>
            </a:r>
          </a:p>
          <a:p>
            <a:pPr lvl="2" eaLnBrk="1" hangingPunct="1">
              <a:spcBef>
                <a:spcPct val="20000"/>
              </a:spcBef>
              <a:buClr>
                <a:srgbClr val="0C41A4"/>
              </a:buClr>
              <a:buFont typeface="Courier New" pitchFamily="49" charset="0"/>
              <a:buChar char="o"/>
            </a:pPr>
            <a:endParaRPr lang="fr-FR" sz="100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4" name="Rectangle 3"/>
          <p:cNvSpPr txBox="1">
            <a:spLocks noChangeArrowheads="1"/>
          </p:cNvSpPr>
          <p:nvPr/>
        </p:nvSpPr>
        <p:spPr bwMode="auto">
          <a:xfrm>
            <a:off x="269875" y="5259388"/>
            <a:ext cx="82502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marL="177800" indent="-1778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rgbClr val="0C41A4"/>
              </a:buClr>
              <a:buFontTx/>
              <a:buChar char="•"/>
            </a:pPr>
            <a:endParaRPr lang="fr-FR" sz="16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0C41A4"/>
              </a:buClr>
              <a:buFontTx/>
              <a:buChar char="•"/>
            </a:pPr>
            <a:r>
              <a:rPr lang="fr-FR" sz="160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Inflexion du nombre de dosages réalisés à  compter du mois de novembre </a:t>
            </a:r>
            <a:r>
              <a:rPr lang="fr-FR" sz="16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2013</a:t>
            </a:r>
            <a:endParaRPr lang="fr-FR" sz="16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0245" name="Graphique 7"/>
          <p:cNvGraphicFramePr>
            <a:graphicFrameLocks/>
          </p:cNvGraphicFramePr>
          <p:nvPr/>
        </p:nvGraphicFramePr>
        <p:xfrm>
          <a:off x="66675" y="695325"/>
          <a:ext cx="5953125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4" r:id="rId4" imgW="5956308" imgH="4078577" progId="Excel.Chart.8">
                  <p:embed/>
                </p:oleObj>
              </mc:Choice>
              <mc:Fallback>
                <p:oleObj r:id="rId4" imgW="5956308" imgH="4078577" progId="Excel.Chart.8">
                  <p:embed/>
                  <p:pic>
                    <p:nvPicPr>
                      <p:cNvPr id="0" name="Graphique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" y="695325"/>
                        <a:ext cx="5953125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6227763" y="508000"/>
          <a:ext cx="2533650" cy="4894256"/>
        </p:xfrm>
        <a:graphic>
          <a:graphicData uri="http://schemas.openxmlformats.org/drawingml/2006/table">
            <a:tbl>
              <a:tblPr/>
              <a:tblGrid>
                <a:gridCol w="844550"/>
                <a:gridCol w="844550"/>
                <a:gridCol w="844550"/>
              </a:tblGrid>
              <a:tr h="51248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Mois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Nb d'actes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Evolution  mois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N/mois N-1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janv-13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512 464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févr-13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570 036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mars-13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606 147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avr-13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654 677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37,2%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576 543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juin-13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611 656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juil-13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568 009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19,7%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août-13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365 215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sept-13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554 224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696 109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551 345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déc-13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565 750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janv-14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514 600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févr-14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533 199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-6,5%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mars-14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560 321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-7,6%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avr-14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546 258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-16,6%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486 016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-15,7%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juin-14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516 812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-15,5%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juil-14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481 742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-15,2%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août-14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324 271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-11,2%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sept-14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496 920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-10,3%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460 998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-33,8%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12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nov-14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322 959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-41,4%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8520" y="23217"/>
            <a:ext cx="9144000" cy="525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spcBef>
                <a:spcPct val="50000"/>
              </a:spcBef>
            </a:pPr>
            <a:r>
              <a:rPr lang="fr-FR" sz="24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fr-FR" sz="2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révisions </a:t>
            </a:r>
            <a:r>
              <a:rPr lang="fr-FR" sz="2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2014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1" y="548680"/>
            <a:ext cx="9143998" cy="200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40005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marL="285750" lvl="1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A fin décembre  2014 (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fin novembre  en date de soins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):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2014  de + 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0,07% en brut 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remboursé, sur le champ du </a:t>
            </a:r>
            <a:r>
              <a:rPr lang="fr-FR" sz="1800" b="1" u="sng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protocole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, correspondant à :</a:t>
            </a:r>
            <a:endParaRPr lang="fr-FR" sz="1800" b="1" dirty="0" smtClean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285750" lvl="1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de +0,05% en brut de la totalité du champ des prestations (</a:t>
            </a:r>
            <a:r>
              <a:rPr lang="fr-FR" sz="1800" dirty="0" err="1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yc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participations forfaitaires), remboursé, régime général, France métropolitaine, </a:t>
            </a:r>
            <a:r>
              <a:rPr lang="fr-FR" sz="1800" dirty="0" err="1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yc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PF</a:t>
            </a:r>
            <a:endParaRPr lang="fr-FR" sz="18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285750" lvl="1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</a:t>
            </a:r>
            <a:r>
              <a:rPr lang="fr-FR" sz="1800" u="sng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en volume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de 2,9% sur le champ régime général, France métropolitaine, remboursable, CJO CVS, hors PF.</a:t>
            </a:r>
          </a:p>
          <a:p>
            <a:pPr marL="0" lvl="1" eaLnBrk="1" hangingPunct="1">
              <a:spcBef>
                <a:spcPct val="20000"/>
              </a:spcBef>
              <a:buClr>
                <a:srgbClr val="0C41A4"/>
              </a:buClr>
            </a:pPr>
            <a:endParaRPr lang="fr-FR" sz="18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" y="5373216"/>
            <a:ext cx="88204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fr-FR" sz="16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NB : Le </a:t>
            </a:r>
            <a:r>
              <a:rPr lang="fr-FR" sz="160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point de sortie </a:t>
            </a:r>
            <a:r>
              <a:rPr lang="fr-FR" sz="1600" u="sng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en date de remboursement </a:t>
            </a:r>
            <a:r>
              <a:rPr lang="fr-FR" sz="160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sur le champ régime général est de -0,5</a:t>
            </a:r>
            <a:r>
              <a:rPr lang="fr-FR" sz="16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%, </a:t>
            </a:r>
            <a:r>
              <a:rPr lang="fr-FR" sz="16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principalement en raison d’un effet CJO de +0,1 point</a:t>
            </a:r>
            <a:endParaRPr lang="fr-FR" sz="16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endParaRPr lang="fr-FR" sz="1600" dirty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750" y="2492896"/>
            <a:ext cx="7362500" cy="273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" y="19050"/>
            <a:ext cx="9144000" cy="525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spcBef>
                <a:spcPct val="50000"/>
              </a:spcBef>
            </a:pPr>
            <a:r>
              <a:rPr lang="fr-FR" sz="2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Prévisions 2015 (1/2)</a:t>
            </a:r>
            <a:endParaRPr lang="fr-FR" sz="2400" b="1" dirty="0" smtClean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75629" y="476672"/>
            <a:ext cx="903287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40005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marL="285750" lvl="1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2015 en </a:t>
            </a:r>
            <a:r>
              <a:rPr lang="fr-FR" sz="1800" u="sng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volume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, y compris Maîtrise médicalisée, CJO-CVS, en date de soins, remboursable sur le champ des prestations, France métropolitaine, hors PF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: 2,8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% (rappel : +2,9% en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2014)</a:t>
            </a:r>
            <a:endParaRPr lang="fr-FR" sz="18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649288" lvl="3" indent="-285750" eaLnBrk="1" hangingPunct="1">
              <a:spcBef>
                <a:spcPct val="20000"/>
              </a:spcBef>
              <a:buClr>
                <a:srgbClr val="0C41A4"/>
              </a:buClr>
              <a:buFont typeface="Wingdings" panose="05000000000000000000" pitchFamily="2" charset="2"/>
              <a:buChar char="ü"/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coefficient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CJO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estimé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à +0,3 point en 2015 (contre -0,2 en 2014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) : à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de volume équivalente et toutes choses égales par ailleurs,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</a:t>
            </a:r>
            <a:r>
              <a:rPr lang="fr-FR" sz="1800" u="sng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brute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2015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supérieure de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0,5 point à celle de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2014</a:t>
            </a:r>
            <a:endParaRPr lang="fr-FR" sz="1800" dirty="0" smtClean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285750" lvl="1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Mêmes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impacts du passage en tous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régime-France entière, </a:t>
            </a:r>
            <a:r>
              <a:rPr lang="fr-FR" sz="180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passage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remboursable/remboursé, effet </a:t>
            </a:r>
            <a:r>
              <a:rPr lang="fr-FR" sz="180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Ticket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modérateur (TM)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qu’en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2014</a:t>
            </a:r>
          </a:p>
          <a:p>
            <a:pPr marL="285750" lvl="1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Effet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des contrats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nul en 2015</a:t>
            </a:r>
            <a:endParaRPr lang="fr-FR" sz="1800" dirty="0" smtClean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285750" lvl="1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2015 sur le champ du protocole (brut, volume (</a:t>
            </a:r>
            <a:r>
              <a:rPr lang="fr-FR" sz="1800" b="1" dirty="0" err="1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yc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MM), remboursé, Tous 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régimes, 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France entière, en date de 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soins) : 3,15%</a:t>
            </a:r>
            <a:endParaRPr lang="fr-FR" sz="18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685800" lvl="2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endParaRPr lang="fr-FR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61048"/>
            <a:ext cx="6912768" cy="199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731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9050"/>
            <a:ext cx="9144000" cy="525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spcBef>
                <a:spcPct val="50000"/>
              </a:spcBef>
            </a:pPr>
            <a:r>
              <a:rPr lang="fr-FR" sz="2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Prévisions 2015 (2/2)</a:t>
            </a:r>
            <a:endParaRPr lang="fr-FR" sz="2400" b="1" dirty="0" smtClean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-1127" y="548680"/>
            <a:ext cx="903287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1pPr>
            <a:lvl2pPr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2pPr>
            <a:lvl3pPr marL="40005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 sz="1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marL="285750" lvl="1" indent="-285750" eaLnBrk="1" hangingPunct="1">
              <a:spcBef>
                <a:spcPct val="20000"/>
              </a:spcBef>
              <a:buClr>
                <a:srgbClr val="0C41A4"/>
              </a:buClr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à +2,8%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globalement </a:t>
            </a:r>
            <a:r>
              <a:rPr lang="fr-FR" sz="1800" u="sng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dans la dynamique des deux dernières </a:t>
            </a:r>
            <a:r>
              <a:rPr lang="fr-FR" sz="1800" u="sng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années</a:t>
            </a:r>
            <a:endParaRPr lang="fr-FR" sz="18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649288" lvl="3" indent="-285750" eaLnBrk="1" hangingPunct="1">
              <a:spcBef>
                <a:spcPct val="20000"/>
              </a:spcBef>
              <a:buClr>
                <a:srgbClr val="0C41A4"/>
              </a:buClr>
              <a:buFont typeface="Wingdings" panose="05000000000000000000" pitchFamily="2" charset="2"/>
              <a:buChar char="ü"/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Prévision marquée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par des effets jouant en sens contraire 	</a:t>
            </a:r>
            <a:endParaRPr lang="fr-FR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19" y="1484784"/>
            <a:ext cx="6244389" cy="4068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614142" y="1162159"/>
            <a:ext cx="2417606" cy="4407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eaLnBrk="1" hangingPunct="1">
              <a:spcBef>
                <a:spcPct val="20000"/>
              </a:spcBef>
              <a:buClr>
                <a:srgbClr val="0C41A4"/>
              </a:buClr>
            </a:pP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 - 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la baisse </a:t>
            </a:r>
            <a:endParaRPr lang="fr-FR" sz="1800" b="1" dirty="0" smtClean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0" lvl="1" eaLnBrk="1" hangingPunct="1">
              <a:spcBef>
                <a:spcPct val="20000"/>
              </a:spcBef>
              <a:buClr>
                <a:srgbClr val="0C41A4"/>
              </a:buClr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      - poursuite de la décélération des volumes observée depuis  2012</a:t>
            </a:r>
          </a:p>
          <a:p>
            <a:pPr marL="0" lvl="1" eaLnBrk="1" hangingPunct="1">
              <a:spcBef>
                <a:spcPct val="20000"/>
              </a:spcBef>
              <a:buClr>
                <a:srgbClr val="0C41A4"/>
              </a:buClr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efforts </a:t>
            </a:r>
            <a:r>
              <a:rPr lang="fr-FR" sz="180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de maîtrise médicalisés reconduits et amplifiés sur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2015</a:t>
            </a:r>
            <a:endParaRPr lang="fr-FR" sz="18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pPr marL="0" lvl="1" eaLnBrk="1" hangingPunct="1">
              <a:spcBef>
                <a:spcPct val="20000"/>
              </a:spcBef>
              <a:buClr>
                <a:srgbClr val="0C41A4"/>
              </a:buClr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fr-FR" sz="1800" b="1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1800" b="1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la hausse </a:t>
            </a:r>
          </a:p>
          <a:p>
            <a:pPr marL="0" lvl="1" eaLnBrk="1" hangingPunct="1">
              <a:spcBef>
                <a:spcPct val="20000"/>
              </a:spcBef>
              <a:buClr>
                <a:srgbClr val="0C41A4"/>
              </a:buClr>
            </a:pP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      -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fin </a:t>
            </a:r>
            <a:r>
              <a:rPr lang="fr-FR" sz="1800" dirty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d’année 2014 plus dynamique entraînant un acquis de croissance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assez important pour </a:t>
            </a:r>
            <a:r>
              <a:rPr lang="fr-FR" sz="1800" dirty="0" smtClean="0">
                <a:solidFill>
                  <a:srgbClr val="0C419A"/>
                </a:solidFill>
                <a:latin typeface="Calibri" pitchFamily="34" charset="0"/>
                <a:cs typeface="Calibri" pitchFamily="34" charset="0"/>
              </a:rPr>
              <a:t>2015</a:t>
            </a:r>
            <a:endParaRPr lang="fr-FR" sz="1800" dirty="0">
              <a:solidFill>
                <a:srgbClr val="0C419A"/>
              </a:solidFill>
              <a:latin typeface="Calibri" pitchFamily="34" charset="0"/>
              <a:cs typeface="Calibri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92717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 DIAPORAMA">
  <a:themeElements>
    <a:clrScheme name="MODELE DIAPORA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E DIAPORA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E DIAPORA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 DIAPORA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 DIAPORA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 DIAPORA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 DIAPORA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 DIAPORA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 DIAPORA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 DIAPORA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 DIAPORA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 DIAPORA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 DIAPORA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 DIAPORA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Conception personnalisée">
  <a:themeElements>
    <a:clrScheme name="6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5046</TotalTime>
  <Words>1234</Words>
  <Application>Microsoft Office PowerPoint</Application>
  <PresentationFormat>Affichage à l'écran (4:3)</PresentationFormat>
  <Paragraphs>276</Paragraphs>
  <Slides>10</Slides>
  <Notes>5</Notes>
  <HiddenSlides>0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MODELE DIAPORAMA</vt:lpstr>
      <vt:lpstr>6_Conception personnalisée</vt:lpstr>
      <vt:lpstr>Graphique Microsoft Excel</vt:lpstr>
      <vt:lpstr>Présentation PowerPoint</vt:lpstr>
      <vt:lpstr>Rappel sur le protocole pluriannuel de biologie médicale : les enveloppes 2014, 2015 et 2016</vt:lpstr>
      <vt:lpstr>Rappel sur le protocole pluriannuel de biologie médicale : les objectifs initiaux  d’ajustements tarifaires</vt:lpstr>
      <vt:lpstr>Comité de suivi du 14 janvier 2014</vt:lpstr>
      <vt:lpstr>Actions d’accompagnement de l’Assurance Maladie – Bilan d’étapes</vt:lpstr>
      <vt:lpstr>Zoom sur les dosages de vitamine D</vt:lpstr>
      <vt:lpstr>Prévisions 2014</vt:lpstr>
      <vt:lpstr>Prévisions 2015 (1/2)</vt:lpstr>
      <vt:lpstr>Prévisions 2015 (2/2)</vt:lpstr>
      <vt:lpstr>Les ajustements tarifaires nécessaires en 2015</vt:lpstr>
    </vt:vector>
  </TitlesOfParts>
  <Company>CNAMTS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Driss BERDAI</dc:creator>
  <cp:lastModifiedBy>RATIGNIER-CARBONNEIL-09102</cp:lastModifiedBy>
  <cp:revision>488</cp:revision>
  <cp:lastPrinted>2015-01-19T15:54:53Z</cp:lastPrinted>
  <dcterms:created xsi:type="dcterms:W3CDTF">2008-08-06T12:31:25Z</dcterms:created>
  <dcterms:modified xsi:type="dcterms:W3CDTF">2015-01-19T20:29:12Z</dcterms:modified>
</cp:coreProperties>
</file>