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82" r:id="rId4"/>
    <p:sldId id="283" r:id="rId5"/>
    <p:sldId id="279" r:id="rId6"/>
    <p:sldId id="269" r:id="rId7"/>
    <p:sldId id="271" r:id="rId8"/>
    <p:sldId id="277" r:id="rId9"/>
    <p:sldId id="278" r:id="rId10"/>
  </p:sldIdLst>
  <p:sldSz cx="9144000" cy="6858000" type="screen4x3"/>
  <p:notesSz cx="6819900" cy="9931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87" autoAdjust="0"/>
  </p:normalViewPr>
  <p:slideViewPr>
    <p:cSldViewPr>
      <p:cViewPr>
        <p:scale>
          <a:sx n="130" d="100"/>
          <a:sy n="130" d="100"/>
        </p:scale>
        <p:origin x="354" y="1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Evolution du total des </a:t>
            </a:r>
            <a:r>
              <a:rPr lang="en-US" sz="1000" dirty="0" err="1"/>
              <a:t>dépenses</a:t>
            </a:r>
            <a:r>
              <a:rPr lang="en-US" sz="1000" dirty="0"/>
              <a:t> de </a:t>
            </a:r>
            <a:r>
              <a:rPr lang="en-US" sz="1000" dirty="0" err="1"/>
              <a:t>laboratoires</a:t>
            </a:r>
            <a:r>
              <a:rPr lang="en-US" sz="1000" dirty="0"/>
              <a:t> </a:t>
            </a:r>
            <a:r>
              <a:rPr lang="en-US" sz="1000" dirty="0" err="1"/>
              <a:t>depuis</a:t>
            </a:r>
            <a:r>
              <a:rPr lang="en-US" sz="1000" dirty="0"/>
              <a:t> </a:t>
            </a:r>
            <a:r>
              <a:rPr lang="en-US" sz="1000" dirty="0" smtClean="0"/>
              <a:t>2012</a:t>
            </a:r>
            <a:endParaRPr lang="en-US" sz="1000" dirty="0"/>
          </a:p>
          <a:p>
            <a:pPr>
              <a:defRPr sz="1000"/>
            </a:pPr>
            <a:r>
              <a:rPr lang="en-US" sz="1000" dirty="0" err="1"/>
              <a:t>montants</a:t>
            </a:r>
            <a:r>
              <a:rPr lang="en-US" sz="1000" dirty="0"/>
              <a:t> </a:t>
            </a:r>
            <a:r>
              <a:rPr lang="en-US" sz="1000" dirty="0" err="1"/>
              <a:t>remboursés</a:t>
            </a:r>
            <a:r>
              <a:rPr lang="en-US" sz="1000" dirty="0"/>
              <a:t> (</a:t>
            </a:r>
            <a:r>
              <a:rPr lang="en-US" sz="1000" dirty="0" err="1"/>
              <a:t>taux</a:t>
            </a:r>
            <a:r>
              <a:rPr lang="en-US" sz="1000" dirty="0"/>
              <a:t> PCAP)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'graphiques '!$A$90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5000000000000001E-2"/>
                  <c:y val="2.3148877223680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872265966754156E-7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777777777777779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3333333333333332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7777777777777779E-3"/>
                  <c:y val="2.314814814814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5555555555555558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'graphiques '!$B$89:$I$89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'graphiques '!$B$90:$I$90</c:f>
              <c:numCache>
                <c:formatCode>\+0.0%;\-0.0%;0%</c:formatCode>
                <c:ptCount val="8"/>
                <c:pt idx="0">
                  <c:v>-3.0000000000000001E-3</c:v>
                </c:pt>
                <c:pt idx="1">
                  <c:v>-3.7999999999999999E-2</c:v>
                </c:pt>
                <c:pt idx="2">
                  <c:v>-1.2999999999999999E-2</c:v>
                </c:pt>
                <c:pt idx="3">
                  <c:v>-1.4999999999999999E-2</c:v>
                </c:pt>
                <c:pt idx="4">
                  <c:v>-6.0000000000000001E-3</c:v>
                </c:pt>
                <c:pt idx="5">
                  <c:v>-2.8000000000000001E-2</c:v>
                </c:pt>
                <c:pt idx="6">
                  <c:v>-1.4E-2</c:v>
                </c:pt>
                <c:pt idx="7">
                  <c:v>-1.7000000000000001E-2</c:v>
                </c:pt>
              </c:numCache>
            </c:numRef>
          </c:val>
        </c:ser>
        <c:ser>
          <c:idx val="1"/>
          <c:order val="1"/>
          <c:tx>
            <c:strRef>
              <c:f>'graphiques '!$A$91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5.5555555555555679E-3"/>
                  <c:y val="1.3890347039953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851888305628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11111111111111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'graphiques '!$B$89:$I$89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'graphiques '!$B$91:$I$91</c:f>
              <c:numCache>
                <c:formatCode>\+0.0%;\-0.0%;0%</c:formatCode>
                <c:ptCount val="8"/>
                <c:pt idx="0">
                  <c:v>1.9E-2</c:v>
                </c:pt>
                <c:pt idx="1">
                  <c:v>6.0000000000000001E-3</c:v>
                </c:pt>
                <c:pt idx="2">
                  <c:v>-1.2E-2</c:v>
                </c:pt>
                <c:pt idx="3">
                  <c:v>5.0000000000000001E-3</c:v>
                </c:pt>
                <c:pt idx="4">
                  <c:v>1E-3</c:v>
                </c:pt>
                <c:pt idx="5">
                  <c:v>6.0000000000000001E-3</c:v>
                </c:pt>
                <c:pt idx="6">
                  <c:v>1E-3</c:v>
                </c:pt>
                <c:pt idx="7">
                  <c:v>8.9999999999999993E-3</c:v>
                </c:pt>
              </c:numCache>
            </c:numRef>
          </c:val>
        </c:ser>
        <c:ser>
          <c:idx val="2"/>
          <c:order val="2"/>
          <c:tx>
            <c:strRef>
              <c:f>'graphiques '!$A$92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2.7777777777777779E-3"/>
                  <c:y val="9.25962379702537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7779E-3"/>
                  <c:y val="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555555555555558E-3"/>
                  <c:y val="2.3148512685914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77777777777779E-3"/>
                  <c:y val="1.85185185185184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'graphiques '!$B$89:$I$89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'graphiques '!$B$92:$I$92</c:f>
              <c:numCache>
                <c:formatCode>\+0.0%;\-0.0%;0%</c:formatCode>
                <c:ptCount val="8"/>
                <c:pt idx="0">
                  <c:v>-2.1000000000000001E-2</c:v>
                </c:pt>
                <c:pt idx="1">
                  <c:v>-2.1999999999999999E-2</c:v>
                </c:pt>
                <c:pt idx="2">
                  <c:v>-6.0000000000000001E-3</c:v>
                </c:pt>
                <c:pt idx="3">
                  <c:v>0</c:v>
                </c:pt>
                <c:pt idx="4">
                  <c:v>-1.2999999999999999E-2</c:v>
                </c:pt>
                <c:pt idx="5">
                  <c:v>-5.0000000000000001E-3</c:v>
                </c:pt>
                <c:pt idx="6">
                  <c:v>-5.0000000000000001E-3</c:v>
                </c:pt>
                <c:pt idx="7">
                  <c:v>-5.0000000000000001E-3</c:v>
                </c:pt>
              </c:numCache>
            </c:numRef>
          </c:val>
        </c:ser>
        <c:ser>
          <c:idx val="3"/>
          <c:order val="3"/>
          <c:tx>
            <c:strRef>
              <c:f>'graphiques '!$A$93</c:f>
              <c:strCache>
                <c:ptCount val="1"/>
                <c:pt idx="0">
                  <c:v>T1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7777777777777779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67016622917E-2"/>
                  <c:y val="1.851888305628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77777777777779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777777777778798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5555555555555558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'graphiques '!$B$89:$I$89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'graphiques '!$B$93:$I$93</c:f>
              <c:numCache>
                <c:formatCode>\+0.0%;\-0.0%;0%</c:formatCode>
                <c:ptCount val="8"/>
                <c:pt idx="0">
                  <c:v>1E-3</c:v>
                </c:pt>
                <c:pt idx="1">
                  <c:v>3.0000000000000001E-3</c:v>
                </c:pt>
                <c:pt idx="2">
                  <c:v>-2.3E-2</c:v>
                </c:pt>
                <c:pt idx="3">
                  <c:v>-4.2000000000000003E-2</c:v>
                </c:pt>
                <c:pt idx="4">
                  <c:v>-0.03</c:v>
                </c:pt>
                <c:pt idx="5">
                  <c:v>-2.1000000000000001E-2</c:v>
                </c:pt>
                <c:pt idx="6">
                  <c:v>-3.2000000000000001E-2</c:v>
                </c:pt>
                <c:pt idx="7">
                  <c:v>-3.5000000000000003E-2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7207296"/>
        <c:axId val="107278720"/>
      </c:barChart>
      <c:catAx>
        <c:axId val="107207296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800"/>
            </a:pPr>
            <a:endParaRPr lang="fr-FR"/>
          </a:p>
        </c:txPr>
        <c:crossAx val="107278720"/>
        <c:crosses val="autoZero"/>
        <c:auto val="1"/>
        <c:lblAlgn val="ctr"/>
        <c:lblOffset val="100"/>
        <c:noMultiLvlLbl val="0"/>
      </c:catAx>
      <c:valAx>
        <c:axId val="107278720"/>
        <c:scaling>
          <c:orientation val="minMax"/>
        </c:scaling>
        <c:delete val="0"/>
        <c:axPos val="l"/>
        <c:majorGridlines/>
        <c:numFmt formatCode="\+0.0%;\-0.0%;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fr-FR"/>
          </a:p>
        </c:txPr>
        <c:crossAx val="1072072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9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Evolution des actes d'analyses depuis fin 2012 </a:t>
            </a:r>
          </a:p>
          <a:p>
            <a:pPr>
              <a:defRPr sz="1000"/>
            </a:pPr>
            <a:r>
              <a:rPr lang="en-US" sz="1000"/>
              <a:t>montants remboursés (taux PCAP)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'[Graphique dans Microsoft PowerPoint]graphiques '!$A$2</c:f>
              <c:strCache>
                <c:ptCount val="1"/>
                <c:pt idx="0">
                  <c:v>Fin 2012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3573785950023575E-3"/>
                  <c:y val="1.5151515151515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4086023900477791E-4"/>
                  <c:y val="1.85186510777061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2.0202020202020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8.3333333333333332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611047381453557E-3"/>
                  <c:y val="1.978127734033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2061573986420012E-4"/>
                  <c:y val="2.3989898989898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2371522866572372E-3"/>
                  <c:y val="2.8619661178716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PowerPoint]graphiques '!$B$1:$I$1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'[Graphique dans Microsoft PowerPoint]graphiques '!$B$2:$I$2</c:f>
              <c:numCache>
                <c:formatCode>\+0.0%;\-0.0%;0%</c:formatCode>
                <c:ptCount val="8"/>
                <c:pt idx="0">
                  <c:v>-5.0000000000000001E-3</c:v>
                </c:pt>
                <c:pt idx="1">
                  <c:v>-3.4000000000000002E-2</c:v>
                </c:pt>
                <c:pt idx="2">
                  <c:v>-1.4999999999999999E-2</c:v>
                </c:pt>
                <c:pt idx="3">
                  <c:v>-1.6E-2</c:v>
                </c:pt>
                <c:pt idx="4">
                  <c:v>-3.0000000000000001E-3</c:v>
                </c:pt>
                <c:pt idx="5">
                  <c:v>-2.8000000000000001E-2</c:v>
                </c:pt>
                <c:pt idx="6">
                  <c:v>-1.4E-2</c:v>
                </c:pt>
                <c:pt idx="7">
                  <c:v>-1.4E-2</c:v>
                </c:pt>
              </c:numCache>
            </c:numRef>
          </c:val>
        </c:ser>
        <c:ser>
          <c:idx val="1"/>
          <c:order val="1"/>
          <c:tx>
            <c:strRef>
              <c:f>'[Graphique dans Microsoft PowerPoint]graphiques '!$A$3</c:f>
              <c:strCache>
                <c:ptCount val="1"/>
                <c:pt idx="0">
                  <c:v>Fin 2013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2.5541361785222393E-4"/>
                  <c:y val="3.78867414300485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0202020202020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7147571900047151E-3"/>
                  <c:y val="1.51515151515151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334261435142384E-3"/>
                  <c:y val="2.90408017179670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6.816722167154848E-3"/>
                  <c:y val="2.3569553805774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PowerPoint]graphiques '!$B$1:$I$1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'[Graphique dans Microsoft PowerPoint]graphiques '!$B$3:$I$3</c:f>
              <c:numCache>
                <c:formatCode>\+0.0%;\-0.0%;0%</c:formatCode>
                <c:ptCount val="8"/>
                <c:pt idx="0">
                  <c:v>1.7999999999999999E-2</c:v>
                </c:pt>
                <c:pt idx="1">
                  <c:v>7.0000000000000001E-3</c:v>
                </c:pt>
                <c:pt idx="2">
                  <c:v>-8.0000000000000002E-3</c:v>
                </c:pt>
                <c:pt idx="3">
                  <c:v>7.0000000000000001E-3</c:v>
                </c:pt>
                <c:pt idx="4">
                  <c:v>8.0000000000000002E-3</c:v>
                </c:pt>
                <c:pt idx="5">
                  <c:v>8.9999999999999993E-3</c:v>
                </c:pt>
                <c:pt idx="6">
                  <c:v>4.0000000000000001E-3</c:v>
                </c:pt>
                <c:pt idx="7">
                  <c:v>1.2E-2</c:v>
                </c:pt>
              </c:numCache>
            </c:numRef>
          </c:val>
        </c:ser>
        <c:ser>
          <c:idx val="2"/>
          <c:order val="2"/>
          <c:tx>
            <c:strRef>
              <c:f>'[Graphique dans Microsoft PowerPoint]graphiques '!$A$4</c:f>
              <c:strCache>
                <c:ptCount val="1"/>
                <c:pt idx="0">
                  <c:v>Fin 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6815348576477444E-3"/>
                  <c:y val="1.809751053845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1786892975011787E-2"/>
                  <c:y val="2.0202417879583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0925337632079971E-17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777777777777779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777777777777779E-3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7777777777777779E-3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PowerPoint]graphiques '!$B$1:$I$1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'[Graphique dans Microsoft PowerPoint]graphiques '!$B$4:$I$4</c:f>
              <c:numCache>
                <c:formatCode>\+0.0%;\-0.0%;0%</c:formatCode>
                <c:ptCount val="8"/>
                <c:pt idx="0">
                  <c:v>-1.7000000000000001E-2</c:v>
                </c:pt>
                <c:pt idx="1">
                  <c:v>-1.7999999999999999E-2</c:v>
                </c:pt>
                <c:pt idx="2">
                  <c:v>-3.0000000000000001E-3</c:v>
                </c:pt>
                <c:pt idx="3">
                  <c:v>2E-3</c:v>
                </c:pt>
                <c:pt idx="4">
                  <c:v>-1.2E-2</c:v>
                </c:pt>
                <c:pt idx="5">
                  <c:v>-3.0000000000000001E-3</c:v>
                </c:pt>
                <c:pt idx="6">
                  <c:v>-3.0000000000000001E-3</c:v>
                </c:pt>
                <c:pt idx="7">
                  <c:v>-1E-3</c:v>
                </c:pt>
              </c:numCache>
            </c:numRef>
          </c:val>
        </c:ser>
        <c:ser>
          <c:idx val="3"/>
          <c:order val="3"/>
          <c:tx>
            <c:strRef>
              <c:f>'[Graphique dans Microsoft PowerPoint]graphiques '!$A$5</c:f>
              <c:strCache>
                <c:ptCount val="1"/>
                <c:pt idx="0">
                  <c:v>Fin mars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2.5252922930088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147571900047151E-3"/>
                  <c:y val="2.02024178795831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74100762157248E-3"/>
                  <c:y val="1.893939393939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7584373735461289E-4"/>
                  <c:y val="1.9781675017895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3573785950024438E-3"/>
                  <c:y val="2.02020202020202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3573785950023575E-3"/>
                  <c:y val="2.904040404040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1351873095071034E-3"/>
                  <c:y val="2.3569553805774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PowerPoint]graphiques '!$B$1:$I$1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'[Graphique dans Microsoft PowerPoint]graphiques '!$B$5:$I$5</c:f>
              <c:numCache>
                <c:formatCode>\+0.0%;\-0.0%;0%</c:formatCode>
                <c:ptCount val="8"/>
                <c:pt idx="0">
                  <c:v>-1E-3</c:v>
                </c:pt>
                <c:pt idx="1">
                  <c:v>3.0000000000000001E-3</c:v>
                </c:pt>
                <c:pt idx="2">
                  <c:v>-0.02</c:v>
                </c:pt>
                <c:pt idx="3">
                  <c:v>-3.9E-2</c:v>
                </c:pt>
                <c:pt idx="4">
                  <c:v>-0.03</c:v>
                </c:pt>
                <c:pt idx="5">
                  <c:v>-2.1000000000000001E-2</c:v>
                </c:pt>
                <c:pt idx="6">
                  <c:v>-0.03</c:v>
                </c:pt>
                <c:pt idx="7">
                  <c:v>-3.1E-2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9772160"/>
        <c:axId val="109872256"/>
      </c:barChart>
      <c:catAx>
        <c:axId val="10977216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800"/>
            </a:pPr>
            <a:endParaRPr lang="fr-FR"/>
          </a:p>
        </c:txPr>
        <c:crossAx val="109872256"/>
        <c:crosses val="autoZero"/>
        <c:auto val="1"/>
        <c:lblAlgn val="ctr"/>
        <c:lblOffset val="100"/>
        <c:noMultiLvlLbl val="0"/>
      </c:catAx>
      <c:valAx>
        <c:axId val="109872256"/>
        <c:scaling>
          <c:orientation val="minMax"/>
        </c:scaling>
        <c:delete val="0"/>
        <c:axPos val="l"/>
        <c:majorGridlines/>
        <c:numFmt formatCode="\+0.0%;\-0.0%;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fr-FR"/>
          </a:p>
        </c:txPr>
        <c:crossAx val="1097721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9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000" b="1" i="0" baseline="0">
                <a:effectLst/>
              </a:rPr>
              <a:t>Evolution des volumes d'actes d'analyses depuis fin 2012 </a:t>
            </a:r>
          </a:p>
          <a:p>
            <a:pPr>
              <a:defRPr/>
            </a:pPr>
            <a:r>
              <a:rPr lang="en-US" sz="1000" b="1" i="0" baseline="0">
                <a:effectLst/>
              </a:rPr>
              <a:t>(taux PCAP)</a:t>
            </a:r>
            <a:endParaRPr lang="fr-FR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3697287839020121E-2"/>
          <c:y val="0.1777085156022164"/>
          <c:w val="0.87574715660542435"/>
          <c:h val="0.5723753280839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'[Graphique dans Microsoft PowerPoint]graphiques '!$A$223</c:f>
              <c:strCache>
                <c:ptCount val="1"/>
                <c:pt idx="0">
                  <c:v>Fin 2012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2.6709401709401708E-2"/>
                  <c:y val="2.7778506853310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777777777777779E-3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3333333333333332E-3"/>
                  <c:y val="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70940170940171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5.341880341880342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5555555555555558E-3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PowerPoint]graphiques '!$B$222:$I$222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'[Graphique dans Microsoft PowerPoint]graphiques '!$B$223:$I$223</c:f>
              <c:numCache>
                <c:formatCode>\+0.0%;\-0.0%;0%</c:formatCode>
                <c:ptCount val="8"/>
                <c:pt idx="0">
                  <c:v>-4.0000000000000001E-3</c:v>
                </c:pt>
                <c:pt idx="1">
                  <c:v>-0.03</c:v>
                </c:pt>
                <c:pt idx="2">
                  <c:v>-1.6E-2</c:v>
                </c:pt>
                <c:pt idx="3">
                  <c:v>-1.6E-2</c:v>
                </c:pt>
                <c:pt idx="4">
                  <c:v>-4.0000000000000001E-3</c:v>
                </c:pt>
                <c:pt idx="5">
                  <c:v>-0.03</c:v>
                </c:pt>
                <c:pt idx="6">
                  <c:v>-1.4999999999999999E-2</c:v>
                </c:pt>
                <c:pt idx="7">
                  <c:v>-1.4999999999999999E-2</c:v>
                </c:pt>
              </c:numCache>
            </c:numRef>
          </c:val>
        </c:ser>
        <c:ser>
          <c:idx val="1"/>
          <c:order val="1"/>
          <c:tx>
            <c:strRef>
              <c:f>'[Graphique dans Microsoft PowerPoint]graphiques '!$A$224</c:f>
              <c:strCache>
                <c:ptCount val="1"/>
                <c:pt idx="0">
                  <c:v>Fin 2013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3.2072313076250084E-4"/>
                  <c:y val="1.8519612131816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779E-3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777777777777779E-3"/>
                  <c:y val="1.8518518518518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9914529914529917E-3"/>
                  <c:y val="1.851888305628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4102564102564103E-4"/>
                  <c:y val="1.3889253426655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1111111111112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PowerPoint]graphiques '!$B$222:$I$222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'[Graphique dans Microsoft PowerPoint]graphiques '!$B$224:$I$224</c:f>
              <c:numCache>
                <c:formatCode>\+0.0%;\-0.0%;0%</c:formatCode>
                <c:ptCount val="8"/>
                <c:pt idx="0">
                  <c:v>1.1378059662361384E-2</c:v>
                </c:pt>
                <c:pt idx="1">
                  <c:v>4.471073181172569E-3</c:v>
                </c:pt>
                <c:pt idx="2">
                  <c:v>-7.7281220372487081E-3</c:v>
                </c:pt>
                <c:pt idx="3">
                  <c:v>8.5709421169735123E-3</c:v>
                </c:pt>
                <c:pt idx="4">
                  <c:v>7.7104048129397196E-3</c:v>
                </c:pt>
                <c:pt idx="5">
                  <c:v>7.3594472475322359E-3</c:v>
                </c:pt>
                <c:pt idx="6">
                  <c:v>4.5732212656304227E-3</c:v>
                </c:pt>
                <c:pt idx="7">
                  <c:v>1.1219142268391158E-2</c:v>
                </c:pt>
              </c:numCache>
            </c:numRef>
          </c:val>
        </c:ser>
        <c:ser>
          <c:idx val="2"/>
          <c:order val="2"/>
          <c:tx>
            <c:strRef>
              <c:f>'[Graphique dans Microsoft PowerPoint]graphiques '!$A$225</c:f>
              <c:strCache>
                <c:ptCount val="1"/>
                <c:pt idx="0">
                  <c:v>Fin 2014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1.6666666666666666E-2"/>
                  <c:y val="1.3889253426655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779880880274581E-3"/>
                  <c:y val="1.38892534266550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70940170940171E-3"/>
                  <c:y val="1.851888305628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7777777777777779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7777777777777779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2407771945173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PowerPoint]graphiques '!$B$222:$I$222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'[Graphique dans Microsoft PowerPoint]graphiques '!$B$225:$I$225</c:f>
              <c:numCache>
                <c:formatCode>\+0.0%;\-0.0%;0%</c:formatCode>
                <c:ptCount val="8"/>
                <c:pt idx="0">
                  <c:v>-1.7999999999999999E-2</c:v>
                </c:pt>
                <c:pt idx="1">
                  <c:v>-1.9E-2</c:v>
                </c:pt>
                <c:pt idx="2">
                  <c:v>-5.0000000000000001E-3</c:v>
                </c:pt>
                <c:pt idx="3">
                  <c:v>1E-3</c:v>
                </c:pt>
                <c:pt idx="4">
                  <c:v>-1.2999999999999999E-2</c:v>
                </c:pt>
                <c:pt idx="5">
                  <c:v>-3.0000000000000001E-3</c:v>
                </c:pt>
                <c:pt idx="6">
                  <c:v>-4.0000000000000001E-3</c:v>
                </c:pt>
                <c:pt idx="7">
                  <c:v>-3.0000000000000001E-3</c:v>
                </c:pt>
              </c:numCache>
            </c:numRef>
          </c:val>
        </c:ser>
        <c:ser>
          <c:idx val="3"/>
          <c:order val="3"/>
          <c:tx>
            <c:strRef>
              <c:f>'[Graphique dans Microsoft PowerPoint]graphiques '!$A$226</c:f>
              <c:strCache>
                <c:ptCount val="1"/>
                <c:pt idx="0">
                  <c:v>Fin mars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ysClr val="windowText" lastClr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2.31485126859142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0895332794939092E-3"/>
                  <c:y val="2.3148877223680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70940170940171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779E-3"/>
                  <c:y val="1.38888888888889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670940170940171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670940170940171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'[Graphique dans Microsoft PowerPoint]graphiques '!$B$222:$I$222</c:f>
              <c:strCache>
                <c:ptCount val="8"/>
                <c:pt idx="0">
                  <c:v>Alpes de Haute Pce</c:v>
                </c:pt>
                <c:pt idx="1">
                  <c:v>Hautes Alpes</c:v>
                </c:pt>
                <c:pt idx="2">
                  <c:v>Alpes Maritimes</c:v>
                </c:pt>
                <c:pt idx="3">
                  <c:v>B du Rh</c:v>
                </c:pt>
                <c:pt idx="4">
                  <c:v>Var</c:v>
                </c:pt>
                <c:pt idx="5">
                  <c:v>Vaucluse</c:v>
                </c:pt>
                <c:pt idx="6">
                  <c:v>P.A.C.A.</c:v>
                </c:pt>
                <c:pt idx="7">
                  <c:v>France Métro.</c:v>
                </c:pt>
              </c:strCache>
            </c:strRef>
          </c:cat>
          <c:val>
            <c:numRef>
              <c:f>'[Graphique dans Microsoft PowerPoint]graphiques '!$B$226:$I$226</c:f>
              <c:numCache>
                <c:formatCode>\+0.0%;\-0.0%;0%</c:formatCode>
                <c:ptCount val="8"/>
                <c:pt idx="0">
                  <c:v>-5.0000000000000001E-3</c:v>
                </c:pt>
                <c:pt idx="1">
                  <c:v>-1E-3</c:v>
                </c:pt>
                <c:pt idx="2">
                  <c:v>-2.1000000000000001E-2</c:v>
                </c:pt>
                <c:pt idx="3">
                  <c:v>-4.4999999999999998E-2</c:v>
                </c:pt>
                <c:pt idx="4">
                  <c:v>-3.3000000000000002E-2</c:v>
                </c:pt>
                <c:pt idx="5">
                  <c:v>-2.7E-2</c:v>
                </c:pt>
                <c:pt idx="6">
                  <c:v>-3.4000000000000002E-2</c:v>
                </c:pt>
                <c:pt idx="7">
                  <c:v>-3.5000000000000003E-2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09965312"/>
        <c:axId val="109966848"/>
      </c:barChart>
      <c:catAx>
        <c:axId val="109965312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800"/>
            </a:pPr>
            <a:endParaRPr lang="fr-FR"/>
          </a:p>
        </c:txPr>
        <c:crossAx val="109966848"/>
        <c:crosses val="autoZero"/>
        <c:auto val="1"/>
        <c:lblAlgn val="ctr"/>
        <c:lblOffset val="100"/>
        <c:noMultiLvlLbl val="0"/>
      </c:catAx>
      <c:valAx>
        <c:axId val="109966848"/>
        <c:scaling>
          <c:orientation val="minMax"/>
        </c:scaling>
        <c:delete val="0"/>
        <c:axPos val="l"/>
        <c:majorGridlines/>
        <c:numFmt formatCode="\+0.0%;\-0.0%;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fr-FR"/>
          </a:p>
        </c:txPr>
        <c:crossAx val="1099653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2265466065375098"/>
          <c:y val="0.87533859874155384"/>
          <c:w val="0.34839819909806263"/>
          <c:h val="5.4113684338103846E-2"/>
        </c:manualLayout>
      </c:layout>
      <c:overlay val="0"/>
      <c:txPr>
        <a:bodyPr/>
        <a:lstStyle/>
        <a:p>
          <a:pPr>
            <a:defRPr sz="9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5290" cy="49657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657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DDB4C634-C5B7-498B-8F48-E6EA10DC48F4}" type="datetimeFigureOut">
              <a:rPr lang="fr-FR" smtClean="0"/>
              <a:pPr/>
              <a:t>05/06/2015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991" y="4717415"/>
            <a:ext cx="5455920" cy="4469130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33106"/>
            <a:ext cx="2955290" cy="49657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63033" y="9433106"/>
            <a:ext cx="2955290" cy="49657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23141A7C-6557-42E1-86AC-6FE2033FB29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257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141A7C-6557-42E1-86AC-6FE2033FB29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2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D8E2-CDD4-4CA2-A4F0-54DC17AA8D53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8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34625-275B-4766-BB6E-8A784CFB237F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080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98E27-5DB9-4E34-B3F8-7D2E0D74B70E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7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0E4D5-27D3-448E-9719-71AB34B66795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19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20E0-6126-4BEA-BE36-7EDD5B9BDAE4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427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07442-737C-4FFC-808A-B70148615BBB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95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2C3C3-F1A7-47D1-8552-AC2A4C563292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83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7769-8A41-4EF0-9FE6-15138EBE1EB5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730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8CB03-0ABB-4F71-B2C3-7BAF318255B5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22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652F-5A40-49A8-9D5D-160B11568331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550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2EB31-BEDE-4458-AC97-23050BDAEAA8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97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3C5D4-1A36-499D-AC73-C5079477CB30}" type="datetime1">
              <a:rPr lang="fr-FR" smtClean="0"/>
              <a:pPr/>
              <a:t>05/06/2015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976E7-B877-446A-AB9D-81B073C18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443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2359025" cy="17716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11760" y="116632"/>
            <a:ext cx="6620272" cy="722511"/>
          </a:xfrm>
        </p:spPr>
        <p:txBody>
          <a:bodyPr>
            <a:normAutofit/>
          </a:bodyPr>
          <a:lstStyle/>
          <a:p>
            <a:pPr algn="r"/>
            <a:r>
              <a:rPr lang="fr-FR" sz="1800" dirty="0" smtClean="0">
                <a:solidFill>
                  <a:schemeClr val="tx2"/>
                </a:solidFill>
              </a:rPr>
              <a:t>Commission paritaire régionale des biologistes</a:t>
            </a:r>
            <a:br>
              <a:rPr lang="fr-FR" sz="1800" dirty="0" smtClean="0">
                <a:solidFill>
                  <a:schemeClr val="tx2"/>
                </a:solidFill>
              </a:rPr>
            </a:br>
            <a:r>
              <a:rPr lang="fr-FR" sz="1800" dirty="0" smtClean="0">
                <a:solidFill>
                  <a:schemeClr val="tx2"/>
                </a:solidFill>
              </a:rPr>
              <a:t>9 juin 2015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3068960"/>
            <a:ext cx="7210412" cy="2232248"/>
          </a:xfr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Statistiques relatives </a:t>
            </a:r>
          </a:p>
          <a:p>
            <a:r>
              <a:rPr lang="fr-FR" sz="3600" dirty="0" smtClean="0">
                <a:solidFill>
                  <a:schemeClr val="bg1"/>
                </a:solidFill>
              </a:rPr>
              <a:t>aux dépenses de Biologie</a:t>
            </a:r>
          </a:p>
          <a:p>
            <a:r>
              <a:rPr lang="fr-FR" sz="3600" dirty="0" smtClean="0">
                <a:solidFill>
                  <a:schemeClr val="bg1"/>
                </a:solidFill>
              </a:rPr>
              <a:t>1</a:t>
            </a:r>
            <a:r>
              <a:rPr lang="fr-FR" sz="3600" baseline="30000" dirty="0" smtClean="0">
                <a:solidFill>
                  <a:schemeClr val="bg1"/>
                </a:solidFill>
              </a:rPr>
              <a:t>er</a:t>
            </a:r>
            <a:r>
              <a:rPr lang="fr-FR" sz="3600" dirty="0" smtClean="0">
                <a:solidFill>
                  <a:schemeClr val="bg1"/>
                </a:solidFill>
              </a:rPr>
              <a:t> Trimestre 2015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23528" y="5873033"/>
            <a:ext cx="6116216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600" dirty="0" smtClean="0">
                <a:solidFill>
                  <a:schemeClr val="tx2"/>
                </a:solidFill>
              </a:rPr>
              <a:t>Direction de la Gestion du Risque et du Contrôle Contentieux RPS / CAS</a:t>
            </a:r>
          </a:p>
          <a:p>
            <a:pPr algn="l"/>
            <a:r>
              <a:rPr lang="fr-FR" sz="1000" dirty="0" smtClean="0">
                <a:solidFill>
                  <a:schemeClr val="tx2"/>
                </a:solidFill>
              </a:rPr>
              <a:t>   Mai 2015</a:t>
            </a:r>
            <a:endParaRPr lang="fr-FR" sz="1000" dirty="0">
              <a:solidFill>
                <a:schemeClr val="tx2"/>
              </a:solidFill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666044" y="959556"/>
            <a:ext cx="8306469" cy="1192863"/>
          </a:xfrm>
          <a:custGeom>
            <a:avLst/>
            <a:gdLst>
              <a:gd name="connsiteX0" fmla="*/ 0 w 8306469"/>
              <a:gd name="connsiteY0" fmla="*/ 1095022 h 1192863"/>
              <a:gd name="connsiteX1" fmla="*/ 2833512 w 8306469"/>
              <a:gd name="connsiteY1" fmla="*/ 1106311 h 1192863"/>
              <a:gd name="connsiteX2" fmla="*/ 3386667 w 8306469"/>
              <a:gd name="connsiteY2" fmla="*/ 169333 h 1192863"/>
              <a:gd name="connsiteX3" fmla="*/ 8161867 w 8306469"/>
              <a:gd name="connsiteY3" fmla="*/ 11288 h 1192863"/>
              <a:gd name="connsiteX4" fmla="*/ 7168445 w 8306469"/>
              <a:gd name="connsiteY4" fmla="*/ 22577 h 1192863"/>
              <a:gd name="connsiteX5" fmla="*/ 8229600 w 8306469"/>
              <a:gd name="connsiteY5" fmla="*/ 0 h 119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6469" h="1192863">
                <a:moveTo>
                  <a:pt x="0" y="1095022"/>
                </a:moveTo>
                <a:cubicBezTo>
                  <a:pt x="1134534" y="1177807"/>
                  <a:pt x="2269068" y="1260592"/>
                  <a:pt x="2833512" y="1106311"/>
                </a:cubicBezTo>
                <a:cubicBezTo>
                  <a:pt x="3397956" y="952030"/>
                  <a:pt x="2498608" y="351837"/>
                  <a:pt x="3386667" y="169333"/>
                </a:cubicBezTo>
                <a:cubicBezTo>
                  <a:pt x="4274726" y="-13171"/>
                  <a:pt x="7531571" y="35747"/>
                  <a:pt x="8161867" y="11288"/>
                </a:cubicBezTo>
                <a:cubicBezTo>
                  <a:pt x="8792163" y="-13171"/>
                  <a:pt x="7157156" y="24458"/>
                  <a:pt x="7168445" y="22577"/>
                </a:cubicBezTo>
                <a:cubicBezTo>
                  <a:pt x="7179734" y="20696"/>
                  <a:pt x="7704667" y="10348"/>
                  <a:pt x="8229600" y="0"/>
                </a:cubicBezTo>
              </a:path>
            </a:pathLst>
          </a:cu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1</a:t>
            </a:fld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60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2359025" cy="17716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orme libre 7"/>
          <p:cNvSpPr/>
          <p:nvPr/>
        </p:nvSpPr>
        <p:spPr>
          <a:xfrm>
            <a:off x="666044" y="959556"/>
            <a:ext cx="8306469" cy="1192863"/>
          </a:xfrm>
          <a:custGeom>
            <a:avLst/>
            <a:gdLst>
              <a:gd name="connsiteX0" fmla="*/ 0 w 8306469"/>
              <a:gd name="connsiteY0" fmla="*/ 1095022 h 1192863"/>
              <a:gd name="connsiteX1" fmla="*/ 2833512 w 8306469"/>
              <a:gd name="connsiteY1" fmla="*/ 1106311 h 1192863"/>
              <a:gd name="connsiteX2" fmla="*/ 3386667 w 8306469"/>
              <a:gd name="connsiteY2" fmla="*/ 169333 h 1192863"/>
              <a:gd name="connsiteX3" fmla="*/ 8161867 w 8306469"/>
              <a:gd name="connsiteY3" fmla="*/ 11288 h 1192863"/>
              <a:gd name="connsiteX4" fmla="*/ 7168445 w 8306469"/>
              <a:gd name="connsiteY4" fmla="*/ 22577 h 1192863"/>
              <a:gd name="connsiteX5" fmla="*/ 8229600 w 8306469"/>
              <a:gd name="connsiteY5" fmla="*/ 0 h 119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6469" h="1192863">
                <a:moveTo>
                  <a:pt x="0" y="1095022"/>
                </a:moveTo>
                <a:cubicBezTo>
                  <a:pt x="1134534" y="1177807"/>
                  <a:pt x="2269068" y="1260592"/>
                  <a:pt x="2833512" y="1106311"/>
                </a:cubicBezTo>
                <a:cubicBezTo>
                  <a:pt x="3397956" y="952030"/>
                  <a:pt x="2498608" y="351837"/>
                  <a:pt x="3386667" y="169333"/>
                </a:cubicBezTo>
                <a:cubicBezTo>
                  <a:pt x="4274726" y="-13171"/>
                  <a:pt x="7531571" y="35747"/>
                  <a:pt x="8161867" y="11288"/>
                </a:cubicBezTo>
                <a:cubicBezTo>
                  <a:pt x="8792163" y="-13171"/>
                  <a:pt x="7157156" y="24458"/>
                  <a:pt x="7168445" y="22577"/>
                </a:cubicBezTo>
                <a:cubicBezTo>
                  <a:pt x="7179734" y="20696"/>
                  <a:pt x="7704667" y="10348"/>
                  <a:pt x="8229600" y="0"/>
                </a:cubicBezTo>
              </a:path>
            </a:pathLst>
          </a:cu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666044" y="2348880"/>
            <a:ext cx="7938404" cy="331236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fr-FR" sz="2000" dirty="0" smtClean="0">
                <a:solidFill>
                  <a:schemeClr val="tx2"/>
                </a:solidFill>
              </a:rPr>
              <a:t>Méthodologie :</a:t>
            </a:r>
          </a:p>
          <a:p>
            <a:pPr algn="l"/>
            <a:endParaRPr lang="fr-FR" sz="2000" dirty="0" smtClean="0">
              <a:solidFill>
                <a:schemeClr val="tx2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</a:rPr>
              <a:t>Source des données : </a:t>
            </a:r>
            <a:r>
              <a:rPr lang="fr-FR" sz="1600" dirty="0">
                <a:solidFill>
                  <a:schemeClr val="tx2"/>
                </a:solidFill>
              </a:rPr>
              <a:t>&gt;</a:t>
            </a:r>
            <a:r>
              <a:rPr lang="fr-FR" sz="1600" dirty="0" smtClean="0">
                <a:solidFill>
                  <a:schemeClr val="tx2"/>
                </a:solidFill>
              </a:rPr>
              <a:t> CNAMTS </a:t>
            </a:r>
          </a:p>
          <a:p>
            <a:pPr algn="l"/>
            <a:r>
              <a:rPr lang="fr-FR" sz="1600" dirty="0" smtClean="0">
                <a:solidFill>
                  <a:schemeClr val="tx2"/>
                </a:solidFill>
              </a:rPr>
              <a:t>                                                &gt; Application SNIIR-AM:  il est à noter que les requêtes, réalisées     postérieurement à la diffusion des données CNAMTS , peuvent ramener des résultats différents.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</a:rPr>
              <a:t>Régime général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</a:rPr>
              <a:t>Tous risques (Maladie,</a:t>
            </a:r>
            <a:r>
              <a:rPr lang="fr-FR" sz="1600" dirty="0">
                <a:solidFill>
                  <a:schemeClr val="tx2"/>
                </a:solidFill>
              </a:rPr>
              <a:t> </a:t>
            </a:r>
            <a:r>
              <a:rPr lang="fr-FR" sz="1600" dirty="0" smtClean="0">
                <a:solidFill>
                  <a:schemeClr val="tx2"/>
                </a:solidFill>
              </a:rPr>
              <a:t>AT/MP, Maternité)</a:t>
            </a:r>
            <a:endParaRPr lang="fr-FR" sz="1600" dirty="0">
              <a:solidFill>
                <a:schemeClr val="tx2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</a:rPr>
              <a:t>Tous prescripteurs (libéraux, établissements, autres)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</a:rPr>
              <a:t>Montants remboursés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</a:rPr>
              <a:t>Volumes en somme de coefficients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FR" sz="1600" dirty="0" smtClean="0">
                <a:solidFill>
                  <a:schemeClr val="tx2"/>
                </a:solidFill>
              </a:rPr>
              <a:t>Taux d’évolutions :</a:t>
            </a:r>
          </a:p>
          <a:p>
            <a:pPr algn="l"/>
            <a:r>
              <a:rPr lang="fr-FR" sz="1600" i="1" dirty="0">
                <a:solidFill>
                  <a:schemeClr val="tx2"/>
                </a:solidFill>
              </a:rPr>
              <a:t> </a:t>
            </a:r>
            <a:r>
              <a:rPr lang="fr-FR" sz="1600" i="1" dirty="0" smtClean="0">
                <a:solidFill>
                  <a:schemeClr val="tx2"/>
                </a:solidFill>
              </a:rPr>
              <a:t>       PCAP : comparaison des dépenses effectuées entre le 01/01 et le 31/03/2015 avec celles effectuées entre le</a:t>
            </a:r>
            <a:r>
              <a:rPr lang="fr-FR" sz="1600" i="1" dirty="0">
                <a:solidFill>
                  <a:schemeClr val="tx2"/>
                </a:solidFill>
              </a:rPr>
              <a:t> </a:t>
            </a:r>
            <a:r>
              <a:rPr lang="fr-FR" sz="1600" i="1" dirty="0" smtClean="0">
                <a:solidFill>
                  <a:schemeClr val="tx2"/>
                </a:solidFill>
              </a:rPr>
              <a:t>01/01 </a:t>
            </a:r>
            <a:r>
              <a:rPr lang="fr-FR" sz="1600" i="1" dirty="0">
                <a:solidFill>
                  <a:schemeClr val="tx2"/>
                </a:solidFill>
              </a:rPr>
              <a:t>et le </a:t>
            </a:r>
            <a:r>
              <a:rPr lang="fr-FR" sz="1600" i="1" dirty="0" smtClean="0">
                <a:solidFill>
                  <a:schemeClr val="tx2"/>
                </a:solidFill>
              </a:rPr>
              <a:t>31/03/2014            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2352241" y="141706"/>
            <a:ext cx="6620272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800" dirty="0" smtClean="0">
                <a:solidFill>
                  <a:schemeClr val="tx2"/>
                </a:solidFill>
              </a:rPr>
              <a:t>Commission paritaire régionale des biologistes</a:t>
            </a:r>
            <a:br>
              <a:rPr lang="fr-FR" sz="1800" dirty="0" smtClean="0">
                <a:solidFill>
                  <a:schemeClr val="tx2"/>
                </a:solidFill>
              </a:rPr>
            </a:br>
            <a:r>
              <a:rPr lang="fr-FR" sz="1800" dirty="0" smtClean="0">
                <a:solidFill>
                  <a:schemeClr val="tx2"/>
                </a:solidFill>
              </a:rPr>
              <a:t>9 juin 2015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69768" y="6525343"/>
            <a:ext cx="1133880" cy="261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 smtClean="0">
                <a:solidFill>
                  <a:srgbClr val="1F497D"/>
                </a:solidFill>
              </a:rPr>
              <a:t>DCGDR/DGRCC/CAS</a:t>
            </a:r>
          </a:p>
          <a:p>
            <a:r>
              <a:rPr lang="fr-FR" sz="1400" dirty="0" smtClean="0">
                <a:solidFill>
                  <a:srgbClr val="1F497D"/>
                </a:solidFill>
              </a:rPr>
              <a:t>Mai 2015</a:t>
            </a:r>
            <a:endParaRPr lang="fr-FR" sz="1400" dirty="0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4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2359025" cy="17716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61587" y="1241798"/>
            <a:ext cx="5176042" cy="790500"/>
          </a:xfr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2000" dirty="0" smtClean="0">
                <a:solidFill>
                  <a:schemeClr val="bg1"/>
                </a:solidFill>
              </a:rPr>
              <a:t>Dépenses de biologie médicale</a:t>
            </a:r>
          </a:p>
          <a:p>
            <a:r>
              <a:rPr lang="fr-FR" sz="2000" dirty="0">
                <a:solidFill>
                  <a:schemeClr val="bg1"/>
                </a:solidFill>
              </a:rPr>
              <a:t>1</a:t>
            </a:r>
            <a:r>
              <a:rPr lang="fr-FR" sz="2000" baseline="30000" dirty="0">
                <a:solidFill>
                  <a:schemeClr val="bg1"/>
                </a:solidFill>
              </a:rPr>
              <a:t>er</a:t>
            </a:r>
            <a:r>
              <a:rPr lang="fr-FR" sz="2000" dirty="0">
                <a:solidFill>
                  <a:schemeClr val="bg1"/>
                </a:solidFill>
              </a:rPr>
              <a:t> Trimestre 2015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7161" y="6510200"/>
            <a:ext cx="1169648" cy="2633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 smtClean="0">
                <a:solidFill>
                  <a:srgbClr val="1F497D"/>
                </a:solidFill>
              </a:rPr>
              <a:t>DCGDR/DGRCC/CAS</a:t>
            </a:r>
          </a:p>
          <a:p>
            <a:r>
              <a:rPr lang="fr-FR" sz="1400" dirty="0" smtClean="0">
                <a:solidFill>
                  <a:srgbClr val="1F497D"/>
                </a:solidFill>
              </a:rPr>
              <a:t>Mai 2015</a:t>
            </a:r>
            <a:endParaRPr lang="fr-FR" sz="1400" dirty="0">
              <a:solidFill>
                <a:srgbClr val="1F497D"/>
              </a:solidFill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531160" y="978787"/>
            <a:ext cx="8306469" cy="938046"/>
          </a:xfrm>
          <a:custGeom>
            <a:avLst/>
            <a:gdLst>
              <a:gd name="connsiteX0" fmla="*/ 0 w 8306469"/>
              <a:gd name="connsiteY0" fmla="*/ 1095022 h 1192863"/>
              <a:gd name="connsiteX1" fmla="*/ 2833512 w 8306469"/>
              <a:gd name="connsiteY1" fmla="*/ 1106311 h 1192863"/>
              <a:gd name="connsiteX2" fmla="*/ 3386667 w 8306469"/>
              <a:gd name="connsiteY2" fmla="*/ 169333 h 1192863"/>
              <a:gd name="connsiteX3" fmla="*/ 8161867 w 8306469"/>
              <a:gd name="connsiteY3" fmla="*/ 11288 h 1192863"/>
              <a:gd name="connsiteX4" fmla="*/ 7168445 w 8306469"/>
              <a:gd name="connsiteY4" fmla="*/ 22577 h 1192863"/>
              <a:gd name="connsiteX5" fmla="*/ 8229600 w 8306469"/>
              <a:gd name="connsiteY5" fmla="*/ 0 h 119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6469" h="1192863">
                <a:moveTo>
                  <a:pt x="0" y="1095022"/>
                </a:moveTo>
                <a:cubicBezTo>
                  <a:pt x="1134534" y="1177807"/>
                  <a:pt x="2269068" y="1260592"/>
                  <a:pt x="2833512" y="1106311"/>
                </a:cubicBezTo>
                <a:cubicBezTo>
                  <a:pt x="3397956" y="952030"/>
                  <a:pt x="2498608" y="351837"/>
                  <a:pt x="3386667" y="169333"/>
                </a:cubicBezTo>
                <a:cubicBezTo>
                  <a:pt x="4274726" y="-13171"/>
                  <a:pt x="7531571" y="35747"/>
                  <a:pt x="8161867" y="11288"/>
                </a:cubicBezTo>
                <a:cubicBezTo>
                  <a:pt x="8792163" y="-13171"/>
                  <a:pt x="7157156" y="24458"/>
                  <a:pt x="7168445" y="22577"/>
                </a:cubicBezTo>
                <a:cubicBezTo>
                  <a:pt x="7179734" y="20696"/>
                  <a:pt x="7704667" y="10348"/>
                  <a:pt x="8229600" y="0"/>
                </a:cubicBezTo>
              </a:path>
            </a:pathLst>
          </a:cu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607311" y="6473198"/>
            <a:ext cx="2133600" cy="365125"/>
          </a:xfrm>
        </p:spPr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3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2336677" y="256275"/>
            <a:ext cx="6620272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800" dirty="0" smtClean="0">
                <a:solidFill>
                  <a:schemeClr val="tx2"/>
                </a:solidFill>
              </a:rPr>
              <a:t>Commission paritaire régionale des biologistes</a:t>
            </a:r>
            <a:br>
              <a:rPr lang="fr-FR" sz="1800" dirty="0" smtClean="0">
                <a:solidFill>
                  <a:schemeClr val="tx2"/>
                </a:solidFill>
              </a:rPr>
            </a:br>
            <a:r>
              <a:rPr lang="fr-FR" sz="1800" dirty="0" smtClean="0">
                <a:solidFill>
                  <a:schemeClr val="tx2"/>
                </a:solidFill>
              </a:rPr>
              <a:t>9 juin 2015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275856" y="2132856"/>
            <a:ext cx="5112568" cy="369332"/>
          </a:xfrm>
          <a:prstGeom prst="rect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Les départements par rapport à la région PACA</a:t>
            </a:r>
            <a:endParaRPr lang="fr-FR" dirty="0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433366"/>
              </p:ext>
            </p:extLst>
          </p:nvPr>
        </p:nvGraphicFramePr>
        <p:xfrm>
          <a:off x="633445" y="2708920"/>
          <a:ext cx="7646790" cy="3312370"/>
        </p:xfrm>
        <a:graphic>
          <a:graphicData uri="http://schemas.openxmlformats.org/drawingml/2006/table">
            <a:tbl>
              <a:tblPr/>
              <a:tblGrid>
                <a:gridCol w="1527799"/>
                <a:gridCol w="1005541"/>
                <a:gridCol w="1368004"/>
                <a:gridCol w="1239388"/>
                <a:gridCol w="947079"/>
                <a:gridCol w="1558979"/>
              </a:tblGrid>
              <a:tr h="331237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REMBOURSEMENTS DE BIOLOGIE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SOINS DE VILLE (y compris PE)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ACTES DE BIOLOGIE / SOINS DE VILLE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MONTANT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STRUCTURE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MONTANT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STRUCTURE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1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ALPES DE HAUTE PCE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2 113 403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2.78%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48 939 862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2.76%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4.32%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HAUTES ALPES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1 343 156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1.77%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35 584 165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2.00%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3.77%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ALPES MARITIMES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17 077 507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22.44%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385 157 568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21.69%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4.43%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BOUCHES DU RHÔNE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34 115 003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44.83%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788 433 168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44.40%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4.33%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VAR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14 850 818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19.52%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359 048 934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20.22%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4.14%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VAUCLUSE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6 590 887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8.66%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158 464 281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8.92%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4.16%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PACA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76 090 774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1 775 627 978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4.29%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France métropolitaine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697 667 807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16 972 244 731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effectLst/>
                          <a:latin typeface="Arial"/>
                        </a:rPr>
                        <a:t>4.11%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75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44430" y="1355812"/>
            <a:ext cx="5176042" cy="1137084"/>
          </a:xfr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2000" dirty="0" smtClean="0">
                <a:solidFill>
                  <a:schemeClr val="bg1"/>
                </a:solidFill>
              </a:rPr>
              <a:t>Dépenses de biologie médicale rapportées</a:t>
            </a:r>
          </a:p>
          <a:p>
            <a:r>
              <a:rPr lang="fr-FR" sz="2000" dirty="0" smtClean="0">
                <a:solidFill>
                  <a:schemeClr val="bg1"/>
                </a:solidFill>
              </a:rPr>
              <a:t> à la population protégée </a:t>
            </a:r>
          </a:p>
          <a:p>
            <a:r>
              <a:rPr lang="fr-FR" sz="2000" dirty="0">
                <a:solidFill>
                  <a:schemeClr val="bg1"/>
                </a:solidFill>
              </a:rPr>
              <a:t>1</a:t>
            </a:r>
            <a:r>
              <a:rPr lang="fr-FR" sz="2000" baseline="30000" dirty="0">
                <a:solidFill>
                  <a:schemeClr val="bg1"/>
                </a:solidFill>
              </a:rPr>
              <a:t>er</a:t>
            </a:r>
            <a:r>
              <a:rPr lang="fr-FR" sz="2000" dirty="0">
                <a:solidFill>
                  <a:schemeClr val="bg1"/>
                </a:solidFill>
              </a:rPr>
              <a:t> Trimestre 2015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2359025" cy="17716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4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2336677" y="256275"/>
            <a:ext cx="6620272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800" dirty="0" smtClean="0">
                <a:solidFill>
                  <a:schemeClr val="tx2"/>
                </a:solidFill>
              </a:rPr>
              <a:t>Commission paritaire régionale des biologistes</a:t>
            </a:r>
            <a:br>
              <a:rPr lang="fr-FR" sz="1800" dirty="0" smtClean="0">
                <a:solidFill>
                  <a:schemeClr val="tx2"/>
                </a:solidFill>
              </a:rPr>
            </a:br>
            <a:r>
              <a:rPr lang="fr-FR" sz="1800" dirty="0" smtClean="0">
                <a:solidFill>
                  <a:schemeClr val="tx2"/>
                </a:solidFill>
              </a:rPr>
              <a:t>9 juin 2015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332851" y="978787"/>
            <a:ext cx="8487621" cy="866038"/>
          </a:xfrm>
          <a:custGeom>
            <a:avLst/>
            <a:gdLst>
              <a:gd name="connsiteX0" fmla="*/ 0 w 8306469"/>
              <a:gd name="connsiteY0" fmla="*/ 1095022 h 1192863"/>
              <a:gd name="connsiteX1" fmla="*/ 2833512 w 8306469"/>
              <a:gd name="connsiteY1" fmla="*/ 1106311 h 1192863"/>
              <a:gd name="connsiteX2" fmla="*/ 3386667 w 8306469"/>
              <a:gd name="connsiteY2" fmla="*/ 169333 h 1192863"/>
              <a:gd name="connsiteX3" fmla="*/ 8161867 w 8306469"/>
              <a:gd name="connsiteY3" fmla="*/ 11288 h 1192863"/>
              <a:gd name="connsiteX4" fmla="*/ 7168445 w 8306469"/>
              <a:gd name="connsiteY4" fmla="*/ 22577 h 1192863"/>
              <a:gd name="connsiteX5" fmla="*/ 8229600 w 8306469"/>
              <a:gd name="connsiteY5" fmla="*/ 0 h 119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6469" h="1192863">
                <a:moveTo>
                  <a:pt x="0" y="1095022"/>
                </a:moveTo>
                <a:cubicBezTo>
                  <a:pt x="1134534" y="1177807"/>
                  <a:pt x="2269068" y="1260592"/>
                  <a:pt x="2833512" y="1106311"/>
                </a:cubicBezTo>
                <a:cubicBezTo>
                  <a:pt x="3397956" y="952030"/>
                  <a:pt x="2498608" y="351837"/>
                  <a:pt x="3386667" y="169333"/>
                </a:cubicBezTo>
                <a:cubicBezTo>
                  <a:pt x="4274726" y="-13171"/>
                  <a:pt x="7531571" y="35747"/>
                  <a:pt x="8161867" y="11288"/>
                </a:cubicBezTo>
                <a:cubicBezTo>
                  <a:pt x="8792163" y="-13171"/>
                  <a:pt x="7157156" y="24458"/>
                  <a:pt x="7168445" y="22577"/>
                </a:cubicBezTo>
                <a:cubicBezTo>
                  <a:pt x="7179734" y="20696"/>
                  <a:pt x="7704667" y="10348"/>
                  <a:pt x="8229600" y="0"/>
                </a:cubicBezTo>
              </a:path>
            </a:pathLst>
          </a:cu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69768" y="6525343"/>
            <a:ext cx="1133880" cy="261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 smtClean="0">
                <a:solidFill>
                  <a:srgbClr val="1F497D"/>
                </a:solidFill>
              </a:rPr>
              <a:t>DCGDR/DGRCC/CAS</a:t>
            </a:r>
          </a:p>
          <a:p>
            <a:r>
              <a:rPr lang="fr-FR" sz="1400" dirty="0" smtClean="0">
                <a:solidFill>
                  <a:srgbClr val="1F497D"/>
                </a:solidFill>
              </a:rPr>
              <a:t>Mai 2015</a:t>
            </a:r>
            <a:endParaRPr lang="fr-FR" sz="1400" dirty="0">
              <a:solidFill>
                <a:srgbClr val="1F497D"/>
              </a:solidFill>
            </a:endParaRPr>
          </a:p>
        </p:txBody>
      </p:sp>
      <p:pic>
        <p:nvPicPr>
          <p:cNvPr id="1031" name="Picture 7" descr="C:\Program Files\Microsoft Office\MEDIA\CAGCAT10\j030525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78" y="1815842"/>
            <a:ext cx="785238" cy="1261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1403648" y="2780928"/>
            <a:ext cx="73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</a:rPr>
              <a:t>Le montant de la dépense par personne protégée au niveau régional est nettement supérieur (+37%) par rapport au montant national. A noter également que dans les Bouches-du-Rhône, cette dépense est supérieure de 47,5% à la dépense au niveau national. Seul le département des Hautes-Alpes enregistre un montant sensiblement équivalent à celui mentionné au niveau national.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174096"/>
              </p:ext>
            </p:extLst>
          </p:nvPr>
        </p:nvGraphicFramePr>
        <p:xfrm>
          <a:off x="836708" y="3861048"/>
          <a:ext cx="7056784" cy="2241506"/>
        </p:xfrm>
        <a:graphic>
          <a:graphicData uri="http://schemas.openxmlformats.org/drawingml/2006/table">
            <a:tbl>
              <a:tblPr/>
              <a:tblGrid>
                <a:gridCol w="1159490"/>
                <a:gridCol w="2071453"/>
                <a:gridCol w="994136"/>
                <a:gridCol w="1391545"/>
                <a:gridCol w="1440160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4" marR="8654" marT="865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Structure du montant de la dépense et de la population protégée</a:t>
                      </a:r>
                      <a:endParaRPr lang="fr-FR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54" marR="8654" marT="8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87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4" marR="8654" marT="865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Structure </a:t>
                      </a:r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population  Département -</a:t>
                      </a:r>
                    </a:p>
                    <a:p>
                      <a:pPr algn="ctr" rtl="0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Région /</a:t>
                      </a:r>
                    </a:p>
                    <a:p>
                      <a:pPr algn="ctr" rtl="0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France </a:t>
                      </a:r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métropolitaine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Montants </a:t>
                      </a:r>
                      <a:b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</a:br>
                      <a: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remboursés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Montants remboursés</a:t>
                      </a:r>
                    </a:p>
                    <a:p>
                      <a:pPr algn="ctr" rtl="0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Département -</a:t>
                      </a:r>
                    </a:p>
                    <a:p>
                      <a:pPr algn="ctr" rtl="0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Région /</a:t>
                      </a:r>
                    </a:p>
                    <a:p>
                      <a:pPr algn="ctr" rtl="0" fontAlgn="ctr"/>
                      <a:r>
                        <a:rPr lang="fr-F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France métropolitaine</a:t>
                      </a:r>
                      <a:endParaRPr lang="fr-FR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654" marR="8654" marT="8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fr-FR" sz="9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Dépense moyenne</a:t>
                      </a:r>
                      <a: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/>
                      </a:r>
                      <a:b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</a:br>
                      <a: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 par personne </a:t>
                      </a:r>
                      <a:b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</a:br>
                      <a:r>
                        <a:rPr lang="fr-FR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protégée</a:t>
                      </a:r>
                    </a:p>
                  </a:txBody>
                  <a:tcPr marL="8654" marR="8654" marT="865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787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4" marR="8654" marT="865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78718">
                <a:tc>
                  <a:txBody>
                    <a:bodyPr/>
                    <a:lstStyle/>
                    <a:p>
                      <a:pPr algn="l" fontAlgn="b"/>
                      <a:endParaRPr lang="fr-FR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54" marR="8654" marT="865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94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0.23%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2 113 403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15.65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4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0.19%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1 343 156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0,2%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11.90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24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1.83%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17 077 507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16.06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0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3.31%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34 115 003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17.72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4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1.56%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14 850 818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2,1%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16.43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40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0.84%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6 590 887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13.57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694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PACA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7.96%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76 090 774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16.45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6949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France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697 667 807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12.01</a:t>
                      </a:r>
                    </a:p>
                  </a:txBody>
                  <a:tcPr marL="8654" marR="8654" marT="8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5">
                            <a:lumMod val="20000"/>
                            <a:lumOff val="8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lumMod val="20000"/>
                            <a:lumOff val="8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lumMod val="20000"/>
                            <a:lumOff val="8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3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2359025" cy="17716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46730" y="1137477"/>
            <a:ext cx="5273741" cy="1067387"/>
          </a:xfr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bg1"/>
                </a:solidFill>
              </a:rPr>
              <a:t>Evolution annuelle des dépenses de Biologie </a:t>
            </a:r>
          </a:p>
          <a:p>
            <a:r>
              <a:rPr lang="fr-FR" sz="1800" dirty="0" smtClean="0">
                <a:solidFill>
                  <a:schemeClr val="bg1"/>
                </a:solidFill>
              </a:rPr>
              <a:t>Comparaison  CPAM/PACA/France depuis 2012 </a:t>
            </a:r>
            <a:r>
              <a:rPr lang="fr-FR" sz="1800" dirty="0">
                <a:solidFill>
                  <a:schemeClr val="bg1"/>
                </a:solidFill>
              </a:rPr>
              <a:t>et tendance sur le 1</a:t>
            </a:r>
            <a:r>
              <a:rPr lang="fr-FR" sz="1800" baseline="30000" dirty="0">
                <a:solidFill>
                  <a:schemeClr val="bg1"/>
                </a:solidFill>
              </a:rPr>
              <a:t>er</a:t>
            </a:r>
            <a:r>
              <a:rPr lang="fr-FR" sz="1800" dirty="0">
                <a:solidFill>
                  <a:schemeClr val="bg1"/>
                </a:solidFill>
              </a:rPr>
              <a:t> Trimestre 2015</a:t>
            </a:r>
          </a:p>
          <a:p>
            <a:endParaRPr lang="fr-FR" sz="2000" dirty="0" smtClean="0">
              <a:solidFill>
                <a:schemeClr val="bg1"/>
              </a:solidFill>
            </a:endParaRPr>
          </a:p>
        </p:txBody>
      </p:sp>
      <p:sp>
        <p:nvSpPr>
          <p:cNvPr id="8" name="Forme libre 7"/>
          <p:cNvSpPr/>
          <p:nvPr/>
        </p:nvSpPr>
        <p:spPr>
          <a:xfrm>
            <a:off x="251520" y="930787"/>
            <a:ext cx="8568951" cy="914038"/>
          </a:xfrm>
          <a:custGeom>
            <a:avLst/>
            <a:gdLst>
              <a:gd name="connsiteX0" fmla="*/ 0 w 8306469"/>
              <a:gd name="connsiteY0" fmla="*/ 1095022 h 1192863"/>
              <a:gd name="connsiteX1" fmla="*/ 2833512 w 8306469"/>
              <a:gd name="connsiteY1" fmla="*/ 1106311 h 1192863"/>
              <a:gd name="connsiteX2" fmla="*/ 3386667 w 8306469"/>
              <a:gd name="connsiteY2" fmla="*/ 169333 h 1192863"/>
              <a:gd name="connsiteX3" fmla="*/ 8161867 w 8306469"/>
              <a:gd name="connsiteY3" fmla="*/ 11288 h 1192863"/>
              <a:gd name="connsiteX4" fmla="*/ 7168445 w 8306469"/>
              <a:gd name="connsiteY4" fmla="*/ 22577 h 1192863"/>
              <a:gd name="connsiteX5" fmla="*/ 8229600 w 8306469"/>
              <a:gd name="connsiteY5" fmla="*/ 0 h 119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6469" h="1192863">
                <a:moveTo>
                  <a:pt x="0" y="1095022"/>
                </a:moveTo>
                <a:cubicBezTo>
                  <a:pt x="1134534" y="1177807"/>
                  <a:pt x="2269068" y="1260592"/>
                  <a:pt x="2833512" y="1106311"/>
                </a:cubicBezTo>
                <a:cubicBezTo>
                  <a:pt x="3397956" y="952030"/>
                  <a:pt x="2498608" y="351837"/>
                  <a:pt x="3386667" y="169333"/>
                </a:cubicBezTo>
                <a:cubicBezTo>
                  <a:pt x="4274726" y="-13171"/>
                  <a:pt x="7531571" y="35747"/>
                  <a:pt x="8161867" y="11288"/>
                </a:cubicBezTo>
                <a:cubicBezTo>
                  <a:pt x="8792163" y="-13171"/>
                  <a:pt x="7157156" y="24458"/>
                  <a:pt x="7168445" y="22577"/>
                </a:cubicBezTo>
                <a:cubicBezTo>
                  <a:pt x="7179734" y="20696"/>
                  <a:pt x="7704667" y="10348"/>
                  <a:pt x="8229600" y="0"/>
                </a:cubicBezTo>
              </a:path>
            </a:pathLst>
          </a:cu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1001" y="2628106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>
                <a:solidFill>
                  <a:schemeClr val="tx2">
                    <a:lumMod val="75000"/>
                  </a:schemeClr>
                </a:solidFill>
              </a:rPr>
              <a:t>Les montants remboursés au titre de l’activité des laboratoires pour le premier trimestre de l’année 2015 s’élèvent à 76 090 </a:t>
            </a:r>
            <a:r>
              <a:rPr lang="fr-FR" sz="1200" dirty="0" smtClean="0">
                <a:solidFill>
                  <a:schemeClr val="tx2">
                    <a:lumMod val="75000"/>
                  </a:schemeClr>
                </a:solidFill>
              </a:rPr>
              <a:t>774€ pour l’ensemble de la région PACA, soit près de 11% des dépenses engagées au plan national (697 667 807€ pour la France métropolitaine).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5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2336677" y="256275"/>
            <a:ext cx="6620272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800" dirty="0" smtClean="0">
                <a:solidFill>
                  <a:schemeClr val="tx2"/>
                </a:solidFill>
              </a:rPr>
              <a:t>Commission paritaire régionale des biologistes</a:t>
            </a:r>
            <a:br>
              <a:rPr lang="fr-FR" sz="1800" dirty="0" smtClean="0">
                <a:solidFill>
                  <a:schemeClr val="tx2"/>
                </a:solidFill>
              </a:rPr>
            </a:br>
            <a:r>
              <a:rPr lang="fr-FR" sz="1800" dirty="0" smtClean="0">
                <a:solidFill>
                  <a:schemeClr val="tx2"/>
                </a:solidFill>
              </a:rPr>
              <a:t>9 juin 2015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69768" y="6525343"/>
            <a:ext cx="1133880" cy="261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 smtClean="0">
                <a:solidFill>
                  <a:srgbClr val="1F497D"/>
                </a:solidFill>
              </a:rPr>
              <a:t>DCGDR/DGRCC/CAS</a:t>
            </a:r>
          </a:p>
          <a:p>
            <a:r>
              <a:rPr lang="fr-FR" sz="1400" dirty="0" smtClean="0">
                <a:solidFill>
                  <a:srgbClr val="1F497D"/>
                </a:solidFill>
              </a:rPr>
              <a:t>Mai 2015</a:t>
            </a:r>
            <a:endParaRPr lang="fr-FR" sz="1400" dirty="0">
              <a:solidFill>
                <a:srgbClr val="1F497D"/>
              </a:solidFill>
            </a:endParaRPr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387688"/>
              </p:ext>
            </p:extLst>
          </p:nvPr>
        </p:nvGraphicFramePr>
        <p:xfrm>
          <a:off x="836708" y="3396011"/>
          <a:ext cx="7335692" cy="3023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279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2359025" cy="17716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63889" y="1146472"/>
            <a:ext cx="5393060" cy="970979"/>
          </a:xfr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bg1"/>
                </a:solidFill>
              </a:rPr>
              <a:t>Evolution annuelle des montants des actes d’analyses</a:t>
            </a:r>
          </a:p>
          <a:p>
            <a:r>
              <a:rPr lang="fr-FR" sz="1800" dirty="0">
                <a:solidFill>
                  <a:schemeClr val="bg1"/>
                </a:solidFill>
              </a:rPr>
              <a:t>Comparaison  CPAM/PACA/France depuis 2012 et tendance sur le 1</a:t>
            </a:r>
            <a:r>
              <a:rPr lang="fr-FR" sz="1800" baseline="30000" dirty="0">
                <a:solidFill>
                  <a:schemeClr val="bg1"/>
                </a:solidFill>
              </a:rPr>
              <a:t>er</a:t>
            </a:r>
            <a:r>
              <a:rPr lang="fr-FR" sz="1800" dirty="0">
                <a:solidFill>
                  <a:schemeClr val="bg1"/>
                </a:solidFill>
              </a:rPr>
              <a:t> Trimestre 2015</a:t>
            </a:r>
          </a:p>
        </p:txBody>
      </p:sp>
      <p:sp>
        <p:nvSpPr>
          <p:cNvPr id="8" name="Forme libre 7"/>
          <p:cNvSpPr/>
          <p:nvPr/>
        </p:nvSpPr>
        <p:spPr>
          <a:xfrm>
            <a:off x="363573" y="924588"/>
            <a:ext cx="8306469" cy="1192863"/>
          </a:xfrm>
          <a:custGeom>
            <a:avLst/>
            <a:gdLst>
              <a:gd name="connsiteX0" fmla="*/ 0 w 8306469"/>
              <a:gd name="connsiteY0" fmla="*/ 1095022 h 1192863"/>
              <a:gd name="connsiteX1" fmla="*/ 2833512 w 8306469"/>
              <a:gd name="connsiteY1" fmla="*/ 1106311 h 1192863"/>
              <a:gd name="connsiteX2" fmla="*/ 3386667 w 8306469"/>
              <a:gd name="connsiteY2" fmla="*/ 169333 h 1192863"/>
              <a:gd name="connsiteX3" fmla="*/ 8161867 w 8306469"/>
              <a:gd name="connsiteY3" fmla="*/ 11288 h 1192863"/>
              <a:gd name="connsiteX4" fmla="*/ 7168445 w 8306469"/>
              <a:gd name="connsiteY4" fmla="*/ 22577 h 1192863"/>
              <a:gd name="connsiteX5" fmla="*/ 8229600 w 8306469"/>
              <a:gd name="connsiteY5" fmla="*/ 0 h 119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6469" h="1192863">
                <a:moveTo>
                  <a:pt x="0" y="1095022"/>
                </a:moveTo>
                <a:cubicBezTo>
                  <a:pt x="1134534" y="1177807"/>
                  <a:pt x="2269068" y="1260592"/>
                  <a:pt x="2833512" y="1106311"/>
                </a:cubicBezTo>
                <a:cubicBezTo>
                  <a:pt x="3397956" y="952030"/>
                  <a:pt x="2498608" y="351837"/>
                  <a:pt x="3386667" y="169333"/>
                </a:cubicBezTo>
                <a:cubicBezTo>
                  <a:pt x="4274726" y="-13171"/>
                  <a:pt x="7531571" y="35747"/>
                  <a:pt x="8161867" y="11288"/>
                </a:cubicBezTo>
                <a:cubicBezTo>
                  <a:pt x="8792163" y="-13171"/>
                  <a:pt x="7157156" y="24458"/>
                  <a:pt x="7168445" y="22577"/>
                </a:cubicBezTo>
                <a:cubicBezTo>
                  <a:pt x="7179734" y="20696"/>
                  <a:pt x="7704667" y="10348"/>
                  <a:pt x="8229600" y="0"/>
                </a:cubicBezTo>
              </a:path>
            </a:pathLst>
          </a:cu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6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2336677" y="256275"/>
            <a:ext cx="6620272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800" dirty="0" smtClean="0">
                <a:solidFill>
                  <a:schemeClr val="tx2"/>
                </a:solidFill>
              </a:rPr>
              <a:t>Commission paritaire régionale des biologistes</a:t>
            </a:r>
            <a:br>
              <a:rPr lang="fr-FR" sz="1800" dirty="0" smtClean="0">
                <a:solidFill>
                  <a:schemeClr val="tx2"/>
                </a:solidFill>
              </a:rPr>
            </a:br>
            <a:r>
              <a:rPr lang="fr-FR" sz="1800" dirty="0" smtClean="0">
                <a:solidFill>
                  <a:schemeClr val="tx2"/>
                </a:solidFill>
              </a:rPr>
              <a:t>9 juin 2015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69768" y="6525343"/>
            <a:ext cx="1133880" cy="261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 smtClean="0">
                <a:solidFill>
                  <a:srgbClr val="1F497D"/>
                </a:solidFill>
              </a:rPr>
              <a:t>DCGDR/DGRCC/CAS</a:t>
            </a:r>
          </a:p>
          <a:p>
            <a:r>
              <a:rPr lang="fr-FR" sz="1400" dirty="0" smtClean="0">
                <a:solidFill>
                  <a:srgbClr val="1F497D"/>
                </a:solidFill>
              </a:rPr>
              <a:t>Octobre 2014</a:t>
            </a:r>
            <a:endParaRPr lang="fr-FR" sz="1400" dirty="0">
              <a:solidFill>
                <a:srgbClr val="1F497D"/>
              </a:solidFill>
            </a:endParaRPr>
          </a:p>
        </p:txBody>
      </p:sp>
      <p:graphicFrame>
        <p:nvGraphicFramePr>
          <p:cNvPr id="13" name="Graphique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6012821"/>
              </p:ext>
            </p:extLst>
          </p:nvPr>
        </p:nvGraphicFramePr>
        <p:xfrm>
          <a:off x="683568" y="2348880"/>
          <a:ext cx="813690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902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2359025" cy="177165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79913" y="1146472"/>
            <a:ext cx="5057716" cy="986384"/>
          </a:xfrm>
          <a:solidFill>
            <a:schemeClr val="accent5">
              <a:lumMod val="75000"/>
            </a:schemeClr>
          </a:solidFill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bg1"/>
                </a:solidFill>
              </a:rPr>
              <a:t>Evolution annuelle des volumes d’actes d’analyses</a:t>
            </a:r>
          </a:p>
          <a:p>
            <a:r>
              <a:rPr lang="fr-FR" sz="1800" dirty="0">
                <a:solidFill>
                  <a:schemeClr val="bg1"/>
                </a:solidFill>
              </a:rPr>
              <a:t>Comparaison  CPAM/PACA/France depuis 2012 et tendance sur le 1</a:t>
            </a:r>
            <a:r>
              <a:rPr lang="fr-FR" sz="1800" baseline="30000" dirty="0">
                <a:solidFill>
                  <a:schemeClr val="bg1"/>
                </a:solidFill>
              </a:rPr>
              <a:t>er</a:t>
            </a:r>
            <a:r>
              <a:rPr lang="fr-FR" sz="1800" dirty="0">
                <a:solidFill>
                  <a:schemeClr val="bg1"/>
                </a:solidFill>
              </a:rPr>
              <a:t> Trimestre 2015</a:t>
            </a:r>
          </a:p>
        </p:txBody>
      </p:sp>
      <p:sp>
        <p:nvSpPr>
          <p:cNvPr id="8" name="Forme libre 7"/>
          <p:cNvSpPr/>
          <p:nvPr/>
        </p:nvSpPr>
        <p:spPr>
          <a:xfrm>
            <a:off x="531160" y="908721"/>
            <a:ext cx="8306469" cy="1123578"/>
          </a:xfrm>
          <a:custGeom>
            <a:avLst/>
            <a:gdLst>
              <a:gd name="connsiteX0" fmla="*/ 0 w 8306469"/>
              <a:gd name="connsiteY0" fmla="*/ 1095022 h 1192863"/>
              <a:gd name="connsiteX1" fmla="*/ 2833512 w 8306469"/>
              <a:gd name="connsiteY1" fmla="*/ 1106311 h 1192863"/>
              <a:gd name="connsiteX2" fmla="*/ 3386667 w 8306469"/>
              <a:gd name="connsiteY2" fmla="*/ 169333 h 1192863"/>
              <a:gd name="connsiteX3" fmla="*/ 8161867 w 8306469"/>
              <a:gd name="connsiteY3" fmla="*/ 11288 h 1192863"/>
              <a:gd name="connsiteX4" fmla="*/ 7168445 w 8306469"/>
              <a:gd name="connsiteY4" fmla="*/ 22577 h 1192863"/>
              <a:gd name="connsiteX5" fmla="*/ 8229600 w 8306469"/>
              <a:gd name="connsiteY5" fmla="*/ 0 h 1192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06469" h="1192863">
                <a:moveTo>
                  <a:pt x="0" y="1095022"/>
                </a:moveTo>
                <a:cubicBezTo>
                  <a:pt x="1134534" y="1177807"/>
                  <a:pt x="2269068" y="1260592"/>
                  <a:pt x="2833512" y="1106311"/>
                </a:cubicBezTo>
                <a:cubicBezTo>
                  <a:pt x="3397956" y="952030"/>
                  <a:pt x="2498608" y="351837"/>
                  <a:pt x="3386667" y="169333"/>
                </a:cubicBezTo>
                <a:cubicBezTo>
                  <a:pt x="4274726" y="-13171"/>
                  <a:pt x="7531571" y="35747"/>
                  <a:pt x="8161867" y="11288"/>
                </a:cubicBezTo>
                <a:cubicBezTo>
                  <a:pt x="8792163" y="-13171"/>
                  <a:pt x="7157156" y="24458"/>
                  <a:pt x="7168445" y="22577"/>
                </a:cubicBezTo>
                <a:cubicBezTo>
                  <a:pt x="7179734" y="20696"/>
                  <a:pt x="7704667" y="10348"/>
                  <a:pt x="8229600" y="0"/>
                </a:cubicBezTo>
              </a:path>
            </a:pathLst>
          </a:cu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black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7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2336677" y="256275"/>
            <a:ext cx="6620272" cy="722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1800" dirty="0" smtClean="0">
                <a:solidFill>
                  <a:schemeClr val="tx2"/>
                </a:solidFill>
              </a:rPr>
              <a:t>Commission paritaire régionale des biologistes</a:t>
            </a:r>
            <a:br>
              <a:rPr lang="fr-FR" sz="1800" dirty="0" smtClean="0">
                <a:solidFill>
                  <a:schemeClr val="tx2"/>
                </a:solidFill>
              </a:rPr>
            </a:br>
            <a:r>
              <a:rPr lang="fr-FR" sz="1800" dirty="0" smtClean="0">
                <a:solidFill>
                  <a:schemeClr val="tx2"/>
                </a:solidFill>
              </a:rPr>
              <a:t>9 juin 2015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269768" y="6525343"/>
            <a:ext cx="1133880" cy="2616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dirty="0" smtClean="0">
                <a:solidFill>
                  <a:srgbClr val="1F497D"/>
                </a:solidFill>
              </a:rPr>
              <a:t>DCGDR/DGRCC/CAS</a:t>
            </a:r>
          </a:p>
          <a:p>
            <a:r>
              <a:rPr lang="fr-FR" sz="1400" dirty="0" smtClean="0">
                <a:solidFill>
                  <a:srgbClr val="1F497D"/>
                </a:solidFill>
              </a:rPr>
              <a:t>Mai 2015</a:t>
            </a:r>
            <a:endParaRPr lang="fr-FR" sz="1400" dirty="0">
              <a:solidFill>
                <a:srgbClr val="1F497D"/>
              </a:solidFill>
            </a:endParaRPr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23793"/>
              </p:ext>
            </p:extLst>
          </p:nvPr>
        </p:nvGraphicFramePr>
        <p:xfrm>
          <a:off x="531160" y="2420888"/>
          <a:ext cx="8073288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404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63688" y="2420888"/>
            <a:ext cx="5698976" cy="936104"/>
          </a:xfrm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dirty="0" smtClean="0">
                <a:solidFill>
                  <a:schemeClr val="bg1"/>
                </a:solidFill>
              </a:rPr>
              <a:t> ANNEXE</a:t>
            </a:r>
            <a:endParaRPr lang="fr-FR" sz="5400" dirty="0">
              <a:solidFill>
                <a:schemeClr val="bg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8</a:t>
            </a:fld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15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732240" y="6492875"/>
            <a:ext cx="2133600" cy="365125"/>
          </a:xfrm>
        </p:spPr>
        <p:txBody>
          <a:bodyPr/>
          <a:lstStyle/>
          <a:p>
            <a:fld id="{C72976E7-B877-446A-AB9D-81B073C1885E}" type="slidenum">
              <a:rPr lang="fr-FR" smtClean="0">
                <a:solidFill>
                  <a:schemeClr val="tx1"/>
                </a:solidFill>
              </a:rPr>
              <a:pPr/>
              <a:t>9</a:t>
            </a:fld>
            <a:endParaRPr lang="fr-FR" dirty="0">
              <a:solidFill>
                <a:schemeClr val="tx1"/>
              </a:solidFill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626545"/>
              </p:ext>
            </p:extLst>
          </p:nvPr>
        </p:nvGraphicFramePr>
        <p:xfrm>
          <a:off x="251517" y="476665"/>
          <a:ext cx="8640961" cy="5976666"/>
        </p:xfrm>
        <a:graphic>
          <a:graphicData uri="http://schemas.openxmlformats.org/drawingml/2006/table">
            <a:tbl>
              <a:tblPr/>
              <a:tblGrid>
                <a:gridCol w="559200"/>
                <a:gridCol w="1557770"/>
                <a:gridCol w="543223"/>
                <a:gridCol w="439371"/>
                <a:gridCol w="607130"/>
                <a:gridCol w="426055"/>
                <a:gridCol w="63909"/>
                <a:gridCol w="564525"/>
                <a:gridCol w="479314"/>
                <a:gridCol w="607130"/>
                <a:gridCol w="479314"/>
                <a:gridCol w="55920"/>
                <a:gridCol w="607130"/>
                <a:gridCol w="479314"/>
                <a:gridCol w="681691"/>
                <a:gridCol w="489965"/>
              </a:tblGrid>
              <a:tr h="2830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 dirty="0">
                          <a:effectLst/>
                          <a:latin typeface="Arial"/>
                        </a:rPr>
                        <a:t>LABORATOIRES  </a:t>
                      </a: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effectLst/>
                          <a:latin typeface="Arial"/>
                        </a:rPr>
                        <a:t>Dépenses en €uros - Résultats cumulés du 01/01/2015 au 31/03/2015</a:t>
                      </a: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700" b="1" i="0" u="none" strike="noStrike">
                          <a:effectLst/>
                          <a:latin typeface="Arial"/>
                        </a:rPr>
                        <a:t>Régime Général - Tous risques</a:t>
                      </a: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dirty="0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2180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Caisses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Région PACA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France Métropolitaine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22180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6540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Montants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remboursés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Evolution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PCAP en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Nombre de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coefficients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Evolution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PCAP en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Montants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remboursés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Evolution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PCAP en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Nombre de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coefficients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Evolution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PCAP en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Montants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remboursés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Evolution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PCAP en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Nombre de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coefficients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Evolution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PCAP en </a:t>
                      </a:r>
                      <a:br>
                        <a:rPr lang="fr-FR" sz="500" b="0" i="0" u="none" strike="noStrike">
                          <a:effectLst/>
                          <a:latin typeface="Arial"/>
                        </a:rPr>
                      </a:br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221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 dirty="0">
                          <a:effectLst/>
                          <a:latin typeface="Arial"/>
                        </a:rPr>
                        <a:t>DIGNE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Actes d'analyses médicales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2 174 808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-0.12%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10 236 364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-0.47%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76 155 510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-2.98%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359 251 218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-3.38%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715 196 335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-3.14%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3 437 416 689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-3.54%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AMI Soins infirmiers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11 155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2286.89%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3 758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150 249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9.01%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36 188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-15.92%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1 450 595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2.22%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410 241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-6.52%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PRELEVEMENTS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79 464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-7.56%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41 538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-6.24%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4 076 172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-1.94%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2 031 178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-2.31%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32 522 968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-4.93%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16 579 035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-5.17%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Frais de déplacement des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3 309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190.31%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676 331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2 324 649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Participation forfaitaire des laboratoires*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-155 333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1.02%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-4 967 487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-0.27%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-53 831 329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-0.06%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TOTAL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 dirty="0">
                          <a:effectLst/>
                          <a:latin typeface="Arial"/>
                        </a:rPr>
                        <a:t>2 113 403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0.10%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10 281 659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-0.46%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76 090 774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-3.16%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361 318 584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-3.37%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697 667 807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3 454 405 965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06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GAP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Actes d'analyses médicales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1 423 506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0.35%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6 826 821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-0.13%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76 155 510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-2.98%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359 251 218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-3.38%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715 196 335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-3.14%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3 437 416 689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-3.54%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AMI Soins infirmiers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479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3.21%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116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-16.30%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150 249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9.01%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36 188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-15.92%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1 450 595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2.22%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410 241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-6.52%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PRELEVEMENTS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35 745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8.15%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18 875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8.23%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4 076 172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-1.94%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2 031 178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-2.31%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32 522 968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-4.93%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16 579 035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-5.17%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Frais de déplacement des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424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8.39%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676 331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2 324 649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Participation forfaitaire des laboratoires*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-116 998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3.23%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-4 967 487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-0.27%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-53 831 329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-0.06%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TOTAL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1 343 156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0.30%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6 845 811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-0.11%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76 090 774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-3.16%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361 318 584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-3.37%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697 667 807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3 454 405 965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06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 dirty="0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NICE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Actes d'analyses médicales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17 162 909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-2.00%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82 212 857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-2.10%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76 155 510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-2.98%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359 251 218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-3.38%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715 196 335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-3.14%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3 437 416 689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-3.54%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AMI Soins infirmiers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54 418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-3.25%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9 369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-46.67%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150 249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9.01%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36 188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-15.92%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1 450 595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2.22%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410 241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-6.52%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PRELEVEMENTS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829 921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-4.36%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411 311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-5.24%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4 076 172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-1.94%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2 031 178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-2.31%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32 522 968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-4.93%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16 579 035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-5.17%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Frais de déplacement des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171 286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-8.47%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676 331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2 324 649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Participation forfaitaire des laboratoires*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-1 141 027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0.45%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-4 967 487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-0.27%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-53 831 329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-0.06%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TOTAL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17 077 507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-2.35%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82 633 537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-2.12%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76 090 774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-3.16%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361 318 584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-3.37%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697 667 807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3 454 405 965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06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 dirty="0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MARSEILLE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Actes d'analyses médicales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33 724 303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-3.94%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157 492 637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-4.51%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76 155 510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-2.98%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359 251 218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-3.38%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715 196 335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-3.14%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3 437 416 689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-3.54%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AMI Soins infirmiers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39 903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19.48%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9 476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-4.60%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150 249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9.01%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36 188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-15.92%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1 450 595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2.22%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410 241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-6.52%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PRELEVEMENTS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1 982 895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-2.62%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975 729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-3.14%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4 076 172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-1.94%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2 031 178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-2.31%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32 522 968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-4.93%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16 579 035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-5.17%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Frais de déplacement des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386 114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-11.62%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676 331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2 324 649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Participation forfaitaire des laboratoires*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-2 018 211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-1.50%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-4 967 487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-0.27%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-53 831 329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-0.06%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TOTAL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34 115 003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-4.17%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158 477 841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-4.50%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76 090 774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-3.16%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361 318 584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-3.37%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697 667 807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3 454 405 965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06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 dirty="0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TOULON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Actes d'analyses médicales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15 024 922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-2.98%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71 063 530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-3.30%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76 155 510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-2.98%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359 251 218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-3.38%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715 196 335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-3.14%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3 437 416 689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-3.54%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AMI Soins infirmiers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30 421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-7.31%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8 945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-13.09%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150 249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9.01%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36 188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-15.92%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1 450 595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2.22%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410 241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-6.52%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PRELEVEMENTS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747 885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1.41%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378 182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1.70%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4 076 172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-1.94%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2 031 178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-2.31%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32 522 968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-4.93%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16 579 035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-5.17%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Frais de déplacement des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91 804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-0.08%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676 331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2 324 649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Participation forfaitaire des laboratoires*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-1 044 213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0.15%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-4 967 487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-0.27%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-53 831 329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-0.06%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TOTAL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14 850 818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-2.97%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71 450 657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-3.27%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76 090 774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-3.16%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361 318 584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-3.37%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697 667 807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3 454 405 965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06"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 dirty="0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AVIGNON</a:t>
                      </a:r>
                    </a:p>
                  </a:txBody>
                  <a:tcPr marL="6321" marR="6321" marT="63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Actes d'analyses médicales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6 645 063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-2.12%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31 419 009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-2.71%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76 155 510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-2.98%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359 251 218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-3.38%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715 196 335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-3.14%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3 437 416 689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-3.54%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AMI Soins infirmiers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13 874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-3.91%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4 526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-9.04%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150 249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9.01%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36 188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-15.92%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1 450 595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2.22%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410 241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-6.52%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PRELEVEMENTS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400 263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1.04%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205 544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0.69%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4 076 172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-1.94%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2 031 178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-2.31%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32 522 968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-4.93%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16 579 035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-5.17%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Frais de déplacement des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23 393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4.69%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676 331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2 324 649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-8.58%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Participation forfaitaire des laboratoires*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 dirty="0">
                          <a:effectLst/>
                          <a:latin typeface="Arial"/>
                        </a:rPr>
                        <a:t>-491 705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1.06%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-4 967 487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-0.27%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-53 831 329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-0.06%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1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500" b="1" i="0" u="none" strike="noStrike" dirty="0">
                          <a:effectLst/>
                          <a:latin typeface="Arial"/>
                        </a:rPr>
                        <a:t>TOTAL laboratoires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 dirty="0">
                          <a:effectLst/>
                          <a:latin typeface="Arial"/>
                        </a:rPr>
                        <a:t>6 590 887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-2.14%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31 629 079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-2.69%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76 090 774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-3.16%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361 318 584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-3.37%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500" b="0" i="0" u="none" strike="noStrike">
                        <a:effectLst/>
                        <a:latin typeface="Arial"/>
                      </a:endParaRP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697 667 807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-3.50%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>
                          <a:effectLst/>
                          <a:latin typeface="Arial"/>
                        </a:rPr>
                        <a:t>3 454 405 965  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500" b="1" i="0" u="none" strike="noStrike" dirty="0">
                          <a:effectLst/>
                          <a:latin typeface="Arial"/>
                        </a:rPr>
                        <a:t>-3.55%</a:t>
                      </a:r>
                    </a:p>
                  </a:txBody>
                  <a:tcPr marL="6321" marR="6321" marT="63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93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11343</TotalTime>
  <Words>2063</Words>
  <Application>Microsoft Office PowerPoint</Application>
  <PresentationFormat>Affichage à l'écran (4:3)</PresentationFormat>
  <Paragraphs>747</Paragraphs>
  <Slides>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Commission paritaire régionale des biologistes 9 juin 2015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CPAM131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départementale de concertation avec les transporteurs sanitaires 16 février 2012</dc:title>
  <dc:creator>Administrateur</dc:creator>
  <cp:lastModifiedBy>ODILE COUZY</cp:lastModifiedBy>
  <cp:revision>474</cp:revision>
  <cp:lastPrinted>2015-06-05T16:34:03Z</cp:lastPrinted>
  <dcterms:created xsi:type="dcterms:W3CDTF">2012-01-09T13:45:12Z</dcterms:created>
  <dcterms:modified xsi:type="dcterms:W3CDTF">2015-06-05T17:49:58Z</dcterms:modified>
</cp:coreProperties>
</file>