
<file path=[Content_Types].xml><?xml version="1.0" encoding="utf-8"?>
<Types xmlns="http://schemas.openxmlformats.org/package/2006/content-types">
  <Default Extension="mp3" ContentType="audio/unknown"/>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7" r:id="rId11"/>
    <p:sldId id="268" r:id="rId12"/>
    <p:sldId id="269" r:id="rId13"/>
    <p:sldId id="270" r:id="rId14"/>
    <p:sldId id="271" r:id="rId15"/>
    <p:sldId id="272" r:id="rId16"/>
    <p:sldId id="273" r:id="rId17"/>
    <p:sldId id="274" r:id="rId18"/>
    <p:sldId id="275" r:id="rId19"/>
    <p:sldId id="276" r:id="rId20"/>
    <p:sldId id="277" r:id="rId21"/>
    <p:sldId id="285" r:id="rId22"/>
    <p:sldId id="289" r:id="rId23"/>
    <p:sldId id="278" r:id="rId24"/>
    <p:sldId id="279" r:id="rId25"/>
    <p:sldId id="282" r:id="rId26"/>
    <p:sldId id="280" r:id="rId27"/>
    <p:sldId id="281" r:id="rId28"/>
    <p:sldId id="283" r:id="rId29"/>
    <p:sldId id="266" r:id="rId30"/>
    <p:sldId id="284" r:id="rId31"/>
    <p:sldId id="286" r:id="rId32"/>
    <p:sldId id="287" r:id="rId33"/>
    <p:sldId id="288" r:id="rId3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EB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varScale="1">
        <p:scale>
          <a:sx n="111" d="100"/>
          <a:sy n="111" d="100"/>
        </p:scale>
        <p:origin x="-161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fr-FR" smtClean="0"/>
              <a:t>Modifiez le style du titre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3DD8CE67-D79A-4388-A7EB-649F1FB0BA9E}" type="datetimeFigureOut">
              <a:rPr lang="fr-FR" smtClean="0"/>
              <a:t>30/11/2015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2C07A5-F875-4255-9EAC-DE0DE5D3D216}"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3DD8CE67-D79A-4388-A7EB-649F1FB0BA9E}" type="datetimeFigureOut">
              <a:rPr lang="fr-FR" smtClean="0"/>
              <a:t>30/11/2015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2C07A5-F875-4255-9EAC-DE0DE5D3D216}"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DD8CE67-D79A-4388-A7EB-649F1FB0BA9E}" type="datetimeFigureOut">
              <a:rPr lang="fr-FR" smtClean="0"/>
              <a:t>30/11/2015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2C07A5-F875-4255-9EAC-DE0DE5D3D216}" type="slidenum">
              <a:rPr lang="fr-FR" smtClean="0"/>
              <a:t>‹N°›</a:t>
            </a:fld>
            <a:endParaRPr lang="fr-F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3DD8CE67-D79A-4388-A7EB-649F1FB0BA9E}" type="datetimeFigureOut">
              <a:rPr lang="fr-FR" smtClean="0"/>
              <a:t>30/11/2015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2C07A5-F875-4255-9EAC-DE0DE5D3D216}" type="slidenum">
              <a:rPr lang="fr-FR" smtClean="0"/>
              <a:t>‹N°›</a:t>
            </a:fld>
            <a:endParaRPr lang="fr-FR"/>
          </a:p>
        </p:txBody>
      </p:sp>
      <p:sp>
        <p:nvSpPr>
          <p:cNvPr id="7" name="Title 6"/>
          <p:cNvSpPr>
            <a:spLocks noGrp="1"/>
          </p:cNvSpPr>
          <p:nvPr>
            <p:ph type="title"/>
          </p:nvPr>
        </p:nvSpPr>
        <p:spPr/>
        <p:txBody>
          <a:bodyPr/>
          <a:lstStyle/>
          <a:p>
            <a:r>
              <a:rPr lang="fr-FR" smtClean="0"/>
              <a:t>Modifiez le style du titre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DD8CE67-D79A-4388-A7EB-649F1FB0BA9E}" type="datetimeFigureOut">
              <a:rPr lang="fr-FR" smtClean="0"/>
              <a:t>30/11/2015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2C07A5-F875-4255-9EAC-DE0DE5D3D216}"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fld id="{3DD8CE67-D79A-4388-A7EB-649F1FB0BA9E}" type="datetimeFigureOut">
              <a:rPr lang="fr-FR" smtClean="0"/>
              <a:t>30/11/2015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52C07A5-F875-4255-9EAC-DE0DE5D3D216}" type="slidenum">
              <a:rPr lang="fr-FR" smtClean="0"/>
              <a:t>‹N°›</a:t>
            </a:fld>
            <a:endParaRPr lang="fr-FR"/>
          </a:p>
        </p:txBody>
      </p:sp>
      <p:sp>
        <p:nvSpPr>
          <p:cNvPr id="9" name="Content Placeholder 8"/>
          <p:cNvSpPr>
            <a:spLocks noGrp="1"/>
          </p:cNvSpPr>
          <p:nvPr>
            <p:ph sz="quarter" idx="13"/>
          </p:nvPr>
        </p:nvSpPr>
        <p:spPr>
          <a:xfrm>
            <a:off x="676655" y="2679192"/>
            <a:ext cx="3822192" cy="34472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3DD8CE67-D79A-4388-A7EB-649F1FB0BA9E}" type="datetimeFigureOut">
              <a:rPr lang="fr-FR" smtClean="0"/>
              <a:t>30/11/2015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52C07A5-F875-4255-9EAC-DE0DE5D3D216}"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3DD8CE67-D79A-4388-A7EB-649F1FB0BA9E}" type="datetimeFigureOut">
              <a:rPr lang="fr-FR" smtClean="0"/>
              <a:t>30/11/2015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52C07A5-F875-4255-9EAC-DE0DE5D3D216}"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3DD8CE67-D79A-4388-A7EB-649F1FB0BA9E}" type="datetimeFigureOut">
              <a:rPr lang="fr-FR" smtClean="0"/>
              <a:t>30/11/2015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52C07A5-F875-4255-9EAC-DE0DE5D3D216}"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DD8CE67-D79A-4388-A7EB-649F1FB0BA9E}" type="datetimeFigureOut">
              <a:rPr lang="fr-FR" smtClean="0"/>
              <a:t>30/11/2015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52C07A5-F875-4255-9EAC-DE0DE5D3D216}" type="slidenum">
              <a:rPr lang="fr-FR" smtClean="0"/>
              <a:t>‹N°›</a:t>
            </a:fld>
            <a:endParaRPr lang="fr-F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fr-FR" smtClean="0"/>
              <a:t>Modifiez le style du titre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fr-FR" smtClean="0"/>
              <a:t>Modifiez le style du titre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DD8CE67-D79A-4388-A7EB-649F1FB0BA9E}" type="datetimeFigureOut">
              <a:rPr lang="fr-FR" smtClean="0"/>
              <a:t>30/11/2015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52C07A5-F875-4255-9EAC-DE0DE5D3D216}" type="slidenum">
              <a:rPr lang="fr-FR" smtClean="0"/>
              <a:t>‹N°›</a:t>
            </a:fld>
            <a:endParaRPr lang="fr-F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3DD8CE67-D79A-4388-A7EB-649F1FB0BA9E}" type="datetimeFigureOut">
              <a:rPr lang="fr-FR" smtClean="0"/>
              <a:t>30/11/2015</a:t>
            </a:fld>
            <a:endParaRPr lang="fr-F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fr-F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52C07A5-F875-4255-9EAC-DE0DE5D3D216}" type="slidenum">
              <a:rPr lang="fr-FR" smtClean="0"/>
              <a:t>‹N°›</a:t>
            </a:fld>
            <a:endParaRPr lang="fr-F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1.mp3"/><Relationship Id="rId7" Type="http://schemas.openxmlformats.org/officeDocument/2006/relationships/image" Target="../media/image2.emf"/><Relationship Id="rId2" Type="http://schemas.microsoft.com/office/2007/relationships/media" Target="../media/media1.mp3"/><Relationship Id="rId1" Type="http://schemas.openxmlformats.org/officeDocument/2006/relationships/vmlDrawing" Target="../drawings/vmlDrawing1.vml"/><Relationship Id="rId6" Type="http://schemas.openxmlformats.org/officeDocument/2006/relationships/package" Target="../embeddings/Microsoft_Word_Document1.docx"/><Relationship Id="rId5" Type="http://schemas.openxmlformats.org/officeDocument/2006/relationships/oleObject" Target="../embeddings/oleObject1.bin"/><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 4"/>
          <p:cNvGraphicFramePr>
            <a:graphicFrameLocks noChangeAspect="1"/>
          </p:cNvGraphicFramePr>
          <p:nvPr>
            <p:extLst>
              <p:ext uri="{D42A27DB-BD31-4B8C-83A1-F6EECF244321}">
                <p14:modId xmlns:p14="http://schemas.microsoft.com/office/powerpoint/2010/main" val="4007449210"/>
              </p:ext>
            </p:extLst>
          </p:nvPr>
        </p:nvGraphicFramePr>
        <p:xfrm>
          <a:off x="1619672" y="476672"/>
          <a:ext cx="6164262" cy="6799263"/>
        </p:xfrm>
        <a:graphic>
          <a:graphicData uri="http://schemas.openxmlformats.org/presentationml/2006/ole">
            <mc:AlternateContent xmlns:mc="http://schemas.openxmlformats.org/markup-compatibility/2006">
              <mc:Choice xmlns:v="urn:schemas-microsoft-com:vml" Requires="v">
                <p:oleObj spid="_x0000_s1091" name="Document" r:id="rId6" imgW="5889940" imgH="6506134" progId="Word.Document.12">
                  <p:embed/>
                </p:oleObj>
              </mc:Choice>
              <mc:Fallback>
                <p:oleObj name="Document" r:id="rId6" imgW="5889940" imgH="6506134" progId="Word.Document.12">
                  <p:embed/>
                  <p:pic>
                    <p:nvPicPr>
                      <p:cNvPr id="0" name=""/>
                      <p:cNvPicPr/>
                      <p:nvPr/>
                    </p:nvPicPr>
                    <p:blipFill>
                      <a:blip r:embed="rId7"/>
                      <a:stretch>
                        <a:fillRect/>
                      </a:stretch>
                    </p:blipFill>
                    <p:spPr>
                      <a:xfrm>
                        <a:off x="1619672" y="476672"/>
                        <a:ext cx="6164262" cy="6799263"/>
                      </a:xfrm>
                      <a:prstGeom prst="rect">
                        <a:avLst/>
                      </a:prstGeom>
                    </p:spPr>
                  </p:pic>
                </p:oleObj>
              </mc:Fallback>
            </mc:AlternateContent>
          </a:graphicData>
        </a:graphic>
      </p:graphicFrame>
      <p:pic>
        <p:nvPicPr>
          <p:cNvPr id="2" name="dallas  générique  Français .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6657926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299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6" cy="6475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7829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61" y="92791"/>
            <a:ext cx="9027393" cy="6765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3667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BEBA8EAE-BF5A-486C-A8C5-ECC9F3942E4B}">
                <a14:imgProps xmlns:a14="http://schemas.microsoft.com/office/drawing/2010/main">
                  <a14:imgLayer r:embed="rId3">
                    <a14:imgEffect>
                      <a14:artisticCrisscrossEtching trans="43000"/>
                    </a14:imgEffect>
                  </a14:imgLayer>
                </a14:imgProps>
              </a:ext>
              <a:ext uri="{28A0092B-C50C-407E-A947-70E740481C1C}">
                <a14:useLocalDpi xmlns:a14="http://schemas.microsoft.com/office/drawing/2010/main" val="0"/>
              </a:ext>
            </a:extLst>
          </a:blip>
          <a:stretch>
            <a:fillRect/>
          </a:stretch>
        </p:blipFill>
        <p:spPr>
          <a:xfrm>
            <a:off x="19667" y="0"/>
            <a:ext cx="9073008" cy="6858000"/>
          </a:xfrm>
          <a:prstGeom prst="rect">
            <a:avLst/>
          </a:prstGeom>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452" y="764704"/>
            <a:ext cx="7347584" cy="5506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7672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47473" cy="7304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0557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 y="-18918"/>
            <a:ext cx="9243417" cy="692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84400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91" y="24154"/>
            <a:ext cx="9171409" cy="6873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5056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5627"/>
            <a:ext cx="8856984" cy="6475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60154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6"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5039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BEBA8EAE-BF5A-486C-A8C5-ECC9F3942E4B}">
                <a14:imgProps xmlns:a14="http://schemas.microsoft.com/office/drawing/2010/main">
                  <a14:imgLayer r:embed="rId3">
                    <a14:imgEffect>
                      <a14:artisticCrisscrossEtching trans="43000"/>
                    </a14:imgEffect>
                  </a14:imgLayer>
                </a14:imgProps>
              </a:ext>
              <a:ext uri="{28A0092B-C50C-407E-A947-70E740481C1C}">
                <a14:useLocalDpi xmlns:a14="http://schemas.microsoft.com/office/drawing/2010/main" val="0"/>
              </a:ext>
            </a:extLst>
          </a:blip>
          <a:stretch>
            <a:fillRect/>
          </a:stretch>
        </p:blipFill>
        <p:spPr>
          <a:xfrm>
            <a:off x="19667" y="0"/>
            <a:ext cx="9073008" cy="6858000"/>
          </a:xfrm>
          <a:prstGeom prst="rect">
            <a:avLst/>
          </a:prstGeom>
        </p:spPr>
      </p:pic>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815549"/>
            <a:ext cx="7334698" cy="549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73998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6" y="44624"/>
            <a:ext cx="9171409" cy="6873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5967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artisticCrisscrossEtching trans="43000"/>
                    </a14:imgEffect>
                  </a14:imgLayer>
                </a14:imgProps>
              </a:ext>
              <a:ext uri="{28A0092B-C50C-407E-A947-70E740481C1C}">
                <a14:useLocalDpi xmlns:a14="http://schemas.microsoft.com/office/drawing/2010/main" val="0"/>
              </a:ext>
            </a:extLst>
          </a:blip>
          <a:stretch>
            <a:fillRect/>
          </a:stretch>
        </p:blipFill>
        <p:spPr>
          <a:xfrm>
            <a:off x="35496" y="0"/>
            <a:ext cx="9073008" cy="6858000"/>
          </a:xfrm>
          <a:prstGeom prst="rect">
            <a:avLst/>
          </a:prstGeom>
        </p:spPr>
      </p:pic>
      <p:sp>
        <p:nvSpPr>
          <p:cNvPr id="4" name="Titre 3"/>
          <p:cNvSpPr>
            <a:spLocks noGrp="1"/>
          </p:cNvSpPr>
          <p:nvPr>
            <p:ph type="title"/>
          </p:nvPr>
        </p:nvSpPr>
        <p:spPr>
          <a:xfrm>
            <a:off x="1259632" y="1196752"/>
            <a:ext cx="7211144" cy="4536504"/>
          </a:xfrm>
        </p:spPr>
        <p:txBody>
          <a:bodyPr/>
          <a:lstStyle/>
          <a:p>
            <a:r>
              <a:rPr lang="fr-FR" b="1" u="sng"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ETAT D URGENCE DECRETE</a:t>
            </a:r>
            <a:r>
              <a:rPr lang="fr-FR"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r>
            <a:br>
              <a:rPr lang="fr-FR"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br>
            <a:r>
              <a:rPr lang="fr-FR"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r>
            <a:br>
              <a:rPr lang="fr-FR"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br>
            <a:r>
              <a:rPr lang="fr-FR"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r>
            <a:br>
              <a:rPr lang="fr-FR"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br>
            <a:r>
              <a:rPr lang="fr-FR" sz="36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Entrée dans l’accréditation avant le 31 octobre 2016 (</a:t>
            </a:r>
            <a:r>
              <a:rPr lang="fr-FR" sz="36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Labac</a:t>
            </a:r>
            <a:r>
              <a:rPr lang="fr-FR" sz="36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DGS)</a:t>
            </a:r>
            <a:endParaRPr lang="fr-FR" sz="36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909700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96" y="116632"/>
            <a:ext cx="8811292" cy="6402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66719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9632" y="620688"/>
            <a:ext cx="6531574" cy="3998178"/>
          </a:xfrm>
        </p:spPr>
      </p:pic>
      <p:sp>
        <p:nvSpPr>
          <p:cNvPr id="5" name="ZoneTexte 4"/>
          <p:cNvSpPr txBox="1"/>
          <p:nvPr/>
        </p:nvSpPr>
        <p:spPr>
          <a:xfrm>
            <a:off x="539552" y="4653136"/>
            <a:ext cx="8064896" cy="2062103"/>
          </a:xfrm>
          <a:prstGeom prst="rect">
            <a:avLst/>
          </a:prstGeom>
          <a:noFill/>
        </p:spPr>
        <p:txBody>
          <a:bodyPr wrap="square" rtlCol="0">
            <a:spAutoFit/>
          </a:bodyPr>
          <a:lstStyle/>
          <a:p>
            <a:pPr algn="ctr"/>
            <a:r>
              <a:rPr lang="fr-FR" sz="3200" b="1" dirty="0" smtClean="0">
                <a:solidFill>
                  <a:srgbClr val="FF0000"/>
                </a:solidFill>
              </a:rPr>
              <a:t>Nous mettons un « écart critique » au COFRAC</a:t>
            </a:r>
          </a:p>
          <a:p>
            <a:pPr algn="ctr"/>
            <a:endParaRPr lang="fr-FR" sz="3200" b="1" dirty="0" smtClean="0">
              <a:solidFill>
                <a:srgbClr val="FF0000"/>
              </a:solidFill>
            </a:endParaRPr>
          </a:p>
          <a:p>
            <a:pPr algn="ctr"/>
            <a:r>
              <a:rPr lang="fr-FR" sz="3200" b="1" dirty="0" smtClean="0">
                <a:solidFill>
                  <a:srgbClr val="FF0000"/>
                </a:solidFill>
              </a:rPr>
              <a:t>Annonce d’un passage de 50% à 1%</a:t>
            </a:r>
            <a:endParaRPr lang="fr-FR" sz="3200" b="1" dirty="0">
              <a:solidFill>
                <a:srgbClr val="FF0000"/>
              </a:solidFill>
            </a:endParaRPr>
          </a:p>
        </p:txBody>
      </p:sp>
    </p:spTree>
    <p:extLst>
      <p:ext uri="{BB962C8B-B14F-4D97-AF65-F5344CB8AC3E}">
        <p14:creationId xmlns:p14="http://schemas.microsoft.com/office/powerpoint/2010/main" val="3944620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494263296"/>
              </p:ext>
            </p:extLst>
          </p:nvPr>
        </p:nvGraphicFramePr>
        <p:xfrm>
          <a:off x="755576" y="2674938"/>
          <a:ext cx="7524824" cy="2122214"/>
        </p:xfrm>
        <a:graphic>
          <a:graphicData uri="http://schemas.openxmlformats.org/drawingml/2006/table">
            <a:tbl>
              <a:tblPr firstRow="1" bandRow="1">
                <a:tableStyleId>{5C22544A-7EE6-4342-B048-85BDC9FD1C3A}</a:tableStyleId>
              </a:tblPr>
              <a:tblGrid>
                <a:gridCol w="3762412"/>
                <a:gridCol w="3762412"/>
              </a:tblGrid>
              <a:tr h="1061107">
                <a:tc>
                  <a:txBody>
                    <a:bodyPr/>
                    <a:lstStyle/>
                    <a:p>
                      <a:pPr algn="ctr"/>
                      <a:r>
                        <a:rPr lang="fr-FR" dirty="0" smtClean="0"/>
                        <a:t>Au 1</a:t>
                      </a:r>
                      <a:r>
                        <a:rPr lang="fr-FR" baseline="30000" dirty="0" smtClean="0"/>
                        <a:t>er</a:t>
                      </a:r>
                      <a:r>
                        <a:rPr lang="fr-FR" dirty="0" smtClean="0"/>
                        <a:t> Septembre 2015</a:t>
                      </a:r>
                      <a:endParaRPr lang="fr-FR" dirty="0"/>
                    </a:p>
                  </a:txBody>
                  <a:tcPr/>
                </a:tc>
                <a:tc>
                  <a:txBody>
                    <a:bodyPr/>
                    <a:lstStyle/>
                    <a:p>
                      <a:pPr algn="ctr"/>
                      <a:r>
                        <a:rPr lang="fr-FR" dirty="0" smtClean="0"/>
                        <a:t>Au 01</a:t>
                      </a:r>
                      <a:r>
                        <a:rPr lang="fr-FR" baseline="0" dirty="0" smtClean="0"/>
                        <a:t> Décembre 2015</a:t>
                      </a:r>
                      <a:endParaRPr lang="fr-FR" dirty="0"/>
                    </a:p>
                  </a:txBody>
                  <a:tcPr/>
                </a:tc>
              </a:tr>
              <a:tr h="1061107">
                <a:tc>
                  <a:txBody>
                    <a:bodyPr/>
                    <a:lstStyle/>
                    <a:p>
                      <a:pPr algn="ctr"/>
                      <a:r>
                        <a:rPr lang="fr-FR" dirty="0" smtClean="0"/>
                        <a:t>573</a:t>
                      </a:r>
                      <a:endParaRPr lang="fr-FR" dirty="0"/>
                    </a:p>
                  </a:txBody>
                  <a:tcPr/>
                </a:tc>
                <a:tc>
                  <a:txBody>
                    <a:bodyPr/>
                    <a:lstStyle/>
                    <a:p>
                      <a:pPr algn="ctr"/>
                      <a:r>
                        <a:rPr lang="fr-FR" dirty="0" smtClean="0"/>
                        <a:t>598</a:t>
                      </a:r>
                      <a:endParaRPr lang="fr-FR" dirty="0"/>
                    </a:p>
                  </a:txBody>
                  <a:tcPr/>
                </a:tc>
              </a:tr>
            </a:tbl>
          </a:graphicData>
        </a:graphic>
      </p:graphicFrame>
      <p:sp>
        <p:nvSpPr>
          <p:cNvPr id="5" name="ZoneTexte 4"/>
          <p:cNvSpPr txBox="1"/>
          <p:nvPr/>
        </p:nvSpPr>
        <p:spPr>
          <a:xfrm>
            <a:off x="1475656" y="1436549"/>
            <a:ext cx="6552728" cy="584775"/>
          </a:xfrm>
          <a:prstGeom prst="rect">
            <a:avLst/>
          </a:prstGeom>
          <a:noFill/>
        </p:spPr>
        <p:txBody>
          <a:bodyPr wrap="square" rtlCol="0">
            <a:spAutoFit/>
          </a:bodyPr>
          <a:lstStyle/>
          <a:p>
            <a:pPr algn="ctr"/>
            <a:r>
              <a:rPr lang="fr-FR" sz="3200" b="1" dirty="0" smtClean="0"/>
              <a:t>Nombre Total de LBM  Accrédités</a:t>
            </a:r>
            <a:endParaRPr lang="fr-FR" sz="3200" b="1" dirty="0"/>
          </a:p>
        </p:txBody>
      </p:sp>
      <p:sp>
        <p:nvSpPr>
          <p:cNvPr id="6" name="ZoneTexte 5"/>
          <p:cNvSpPr txBox="1"/>
          <p:nvPr/>
        </p:nvSpPr>
        <p:spPr>
          <a:xfrm>
            <a:off x="899592" y="5157192"/>
            <a:ext cx="7416824" cy="923330"/>
          </a:xfrm>
          <a:prstGeom prst="rect">
            <a:avLst/>
          </a:prstGeom>
          <a:noFill/>
        </p:spPr>
        <p:txBody>
          <a:bodyPr wrap="square" rtlCol="0">
            <a:spAutoFit/>
          </a:bodyPr>
          <a:lstStyle/>
          <a:p>
            <a:r>
              <a:rPr lang="fr-FR" dirty="0" smtClean="0"/>
              <a:t>Soit en 3 mois, 25 LBM accrédités</a:t>
            </a:r>
          </a:p>
          <a:p>
            <a:endParaRPr lang="fr-FR" dirty="0" smtClean="0"/>
          </a:p>
          <a:p>
            <a:r>
              <a:rPr lang="fr-FR" dirty="0" smtClean="0"/>
              <a:t>Quid du nombre de LBM à accréditer en 8 mois (431 LBM en attente)</a:t>
            </a:r>
            <a:endParaRPr lang="fr-FR" dirty="0"/>
          </a:p>
        </p:txBody>
      </p:sp>
    </p:spTree>
    <p:extLst>
      <p:ext uri="{BB962C8B-B14F-4D97-AF65-F5344CB8AC3E}">
        <p14:creationId xmlns:p14="http://schemas.microsoft.com/office/powerpoint/2010/main" val="1640748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539552" y="908720"/>
            <a:ext cx="8147248" cy="5217443"/>
          </a:xfrm>
        </p:spPr>
        <p:txBody>
          <a:bodyPr>
            <a:normAutofit fontScale="62500" lnSpcReduction="20000"/>
          </a:bodyPr>
          <a:lstStyle/>
          <a:p>
            <a:pPr marL="0" indent="0" algn="ctr">
              <a:buNone/>
            </a:pPr>
            <a:r>
              <a:rPr lang="fr-FR" sz="2600" b="1" dirty="0" smtClean="0"/>
              <a:t>Réunion du 16 septembre 2015 : </a:t>
            </a:r>
          </a:p>
          <a:p>
            <a:pPr algn="ctr">
              <a:buFontTx/>
              <a:buChar char="-"/>
            </a:pPr>
            <a:r>
              <a:rPr lang="fr-FR" sz="2600" b="1" dirty="0" smtClean="0"/>
              <a:t>Position du SLBC</a:t>
            </a:r>
            <a:endParaRPr lang="fr-FR" sz="2600" b="1" dirty="0"/>
          </a:p>
          <a:p>
            <a:pPr>
              <a:buFontTx/>
              <a:buChar char="-"/>
            </a:pPr>
            <a:endParaRPr lang="fr-FR" sz="2600" dirty="0" smtClean="0"/>
          </a:p>
          <a:p>
            <a:pPr>
              <a:buFontTx/>
              <a:buChar char="-"/>
            </a:pPr>
            <a:r>
              <a:rPr lang="fr-FR" sz="2600" dirty="0" smtClean="0"/>
              <a:t>Reconnaissance positive des LBM accrédités</a:t>
            </a:r>
          </a:p>
          <a:p>
            <a:pPr marL="0" indent="0">
              <a:buNone/>
            </a:pPr>
            <a:endParaRPr lang="fr-FR" sz="2600" dirty="0" smtClean="0"/>
          </a:p>
          <a:p>
            <a:pPr>
              <a:buFontTx/>
              <a:buChar char="-"/>
            </a:pPr>
            <a:r>
              <a:rPr lang="fr-FR" sz="2600" dirty="0" smtClean="0"/>
              <a:t>Communication large auprès des Médecins</a:t>
            </a:r>
          </a:p>
          <a:p>
            <a:pPr marL="0" indent="0">
              <a:buNone/>
            </a:pPr>
            <a:endParaRPr lang="fr-FR" sz="2600" dirty="0" smtClean="0"/>
          </a:p>
          <a:p>
            <a:pPr>
              <a:buFontTx/>
              <a:buChar char="-"/>
            </a:pPr>
            <a:r>
              <a:rPr lang="fr-FR" sz="2600" dirty="0" smtClean="0"/>
              <a:t>Réduction des contraintes au niveau des comptes rendus</a:t>
            </a:r>
          </a:p>
          <a:p>
            <a:pPr marL="0" indent="0">
              <a:buNone/>
            </a:pPr>
            <a:endParaRPr lang="fr-FR" sz="2600" dirty="0" smtClean="0"/>
          </a:p>
          <a:p>
            <a:pPr>
              <a:buFontTx/>
              <a:buChar char="-"/>
            </a:pPr>
            <a:r>
              <a:rPr lang="fr-FR" sz="2600" dirty="0" smtClean="0"/>
              <a:t>Reconnaissance financière de l’Assurance Maladie (forfait)</a:t>
            </a:r>
          </a:p>
          <a:p>
            <a:pPr marL="0" indent="0">
              <a:buNone/>
            </a:pPr>
            <a:endParaRPr lang="fr-FR" sz="2600" dirty="0" smtClean="0"/>
          </a:p>
          <a:p>
            <a:pPr>
              <a:buFontTx/>
              <a:buChar char="-"/>
            </a:pPr>
            <a:r>
              <a:rPr lang="fr-FR" sz="2600" dirty="0" smtClean="0"/>
              <a:t>Maintien de la date 2018 :</a:t>
            </a:r>
          </a:p>
          <a:p>
            <a:pPr lvl="3">
              <a:buFontTx/>
              <a:buChar char="-"/>
            </a:pPr>
            <a:r>
              <a:rPr lang="fr-FR" sz="2600" dirty="0" smtClean="0"/>
              <a:t>Pourcentage concept arbitraire</a:t>
            </a:r>
          </a:p>
          <a:p>
            <a:pPr lvl="3">
              <a:buFontTx/>
              <a:buChar char="-"/>
            </a:pPr>
            <a:r>
              <a:rPr lang="fr-FR" sz="2600" dirty="0" smtClean="0"/>
              <a:t>Pas de pourcentage éliminatoire </a:t>
            </a:r>
            <a:endParaRPr lang="fr-FR" sz="2600" dirty="0"/>
          </a:p>
          <a:p>
            <a:pPr>
              <a:buFontTx/>
              <a:buChar char="-"/>
            </a:pPr>
            <a:endParaRPr lang="fr-FR" sz="2600" dirty="0" smtClean="0"/>
          </a:p>
          <a:p>
            <a:pPr marL="274320" lvl="3" indent="-274320">
              <a:buFontTx/>
              <a:buChar char="-"/>
            </a:pPr>
            <a:r>
              <a:rPr lang="fr-FR" sz="2600" dirty="0"/>
              <a:t>Allonger les délais de surveillance</a:t>
            </a:r>
            <a:endParaRPr lang="fr-FR" sz="1600" dirty="0"/>
          </a:p>
          <a:p>
            <a:pPr marL="0" indent="0">
              <a:buNone/>
            </a:pPr>
            <a:endParaRPr lang="fr-FR" sz="2600" dirty="0"/>
          </a:p>
          <a:p>
            <a:pPr>
              <a:buFontTx/>
              <a:buChar char="-"/>
            </a:pPr>
            <a:r>
              <a:rPr lang="fr-FR" sz="2600" dirty="0" smtClean="0"/>
              <a:t>La </a:t>
            </a:r>
            <a:r>
              <a:rPr lang="fr-FR" sz="2600" dirty="0"/>
              <a:t>cap de 100% n’est ni réaliste ni </a:t>
            </a:r>
            <a:r>
              <a:rPr lang="fr-FR" sz="2600" dirty="0" smtClean="0"/>
              <a:t>atteignable</a:t>
            </a:r>
          </a:p>
          <a:p>
            <a:pPr marL="0" indent="0">
              <a:buNone/>
            </a:pPr>
            <a:endParaRPr lang="fr-FR" sz="2600" dirty="0"/>
          </a:p>
          <a:p>
            <a:pPr>
              <a:buFontTx/>
              <a:buChar char="-"/>
            </a:pPr>
            <a:r>
              <a:rPr lang="fr-FR" sz="2600" dirty="0"/>
              <a:t>Reconnaissance financière de la Biologie </a:t>
            </a:r>
            <a:r>
              <a:rPr lang="fr-FR" sz="2600" dirty="0" smtClean="0"/>
              <a:t>délocalisée</a:t>
            </a:r>
          </a:p>
          <a:p>
            <a:pPr>
              <a:buFontTx/>
              <a:buChar char="-"/>
            </a:pPr>
            <a:endParaRPr lang="fr-FR" sz="2600" dirty="0"/>
          </a:p>
        </p:txBody>
      </p:sp>
    </p:spTree>
    <p:extLst>
      <p:ext uri="{BB962C8B-B14F-4D97-AF65-F5344CB8AC3E}">
        <p14:creationId xmlns:p14="http://schemas.microsoft.com/office/powerpoint/2010/main" val="38118916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433467"/>
          </a:xfrm>
        </p:spPr>
        <p:txBody>
          <a:bodyPr>
            <a:normAutofit/>
          </a:bodyPr>
          <a:lstStyle/>
          <a:p>
            <a:pPr marL="0" indent="0" algn="ctr">
              <a:buNone/>
            </a:pPr>
            <a:endParaRPr lang="fr-FR" sz="2400" dirty="0" smtClean="0"/>
          </a:p>
          <a:p>
            <a:pPr marL="0" indent="0" algn="ctr">
              <a:buNone/>
            </a:pPr>
            <a:endParaRPr lang="fr-FR" sz="2800" b="1" dirty="0" smtClean="0"/>
          </a:p>
          <a:p>
            <a:pPr marL="0" indent="0" algn="ctr">
              <a:buNone/>
            </a:pPr>
            <a:r>
              <a:rPr lang="fr-FR" sz="2800" b="1" dirty="0" smtClean="0"/>
              <a:t>WISHFUL THINKING</a:t>
            </a:r>
          </a:p>
          <a:p>
            <a:pPr marL="0" indent="0" algn="ctr">
              <a:buNone/>
            </a:pPr>
            <a:endParaRPr lang="fr-FR" sz="2400" dirty="0"/>
          </a:p>
          <a:p>
            <a:pPr marL="0" indent="0" algn="ctr">
              <a:buNone/>
            </a:pPr>
            <a:endParaRPr lang="fr-FR" sz="2400" dirty="0" smtClean="0"/>
          </a:p>
          <a:p>
            <a:pPr marL="0" indent="0" algn="ctr">
              <a:buNone/>
            </a:pPr>
            <a:endParaRPr lang="fr-FR" sz="2400" dirty="0"/>
          </a:p>
          <a:p>
            <a:pPr marL="0" indent="0" algn="ctr">
              <a:buNone/>
            </a:pPr>
            <a:endParaRPr lang="fr-FR" sz="2400" dirty="0" smtClean="0"/>
          </a:p>
          <a:p>
            <a:pPr marL="0" indent="0" algn="ctr">
              <a:buNone/>
            </a:pPr>
            <a:r>
              <a:rPr lang="fr-FR" sz="2400" dirty="0" smtClean="0"/>
              <a:t>Avec le cercle vertueux des LBM accrédités, le nombre d’évaluateur à recruter va augmenter (</a:t>
            </a:r>
            <a:r>
              <a:rPr lang="fr-FR" sz="2400" dirty="0" err="1" smtClean="0"/>
              <a:t>Labac</a:t>
            </a:r>
            <a:r>
              <a:rPr lang="fr-FR" sz="2400" dirty="0" smtClean="0"/>
              <a:t>)</a:t>
            </a:r>
            <a:endParaRPr lang="fr-FR" sz="2400" dirty="0"/>
          </a:p>
        </p:txBody>
      </p:sp>
    </p:spTree>
    <p:extLst>
      <p:ext uri="{BB962C8B-B14F-4D97-AF65-F5344CB8AC3E}">
        <p14:creationId xmlns:p14="http://schemas.microsoft.com/office/powerpoint/2010/main" val="13752009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lgn="ctr">
              <a:buNone/>
            </a:pPr>
            <a:r>
              <a:rPr lang="fr-FR" sz="2400" dirty="0" smtClean="0"/>
              <a:t>Monsieur DOROSZCZUK rejette les critiques négatives formulées dans la délibération adoptée </a:t>
            </a:r>
            <a:r>
              <a:rPr lang="fr-FR" sz="2400" b="1" dirty="0" smtClean="0">
                <a:solidFill>
                  <a:srgbClr val="FF0000"/>
                </a:solidFill>
              </a:rPr>
              <a:t>le 8 octobre 2015 </a:t>
            </a:r>
            <a:r>
              <a:rPr lang="fr-FR" sz="2400" dirty="0" smtClean="0"/>
              <a:t>par le section G de l’ordre des Pharmaciens </a:t>
            </a:r>
            <a:endParaRPr lang="fr-FR" sz="2400" dirty="0"/>
          </a:p>
        </p:txBody>
      </p:sp>
    </p:spTree>
    <p:extLst>
      <p:ext uri="{BB962C8B-B14F-4D97-AF65-F5344CB8AC3E}">
        <p14:creationId xmlns:p14="http://schemas.microsoft.com/office/powerpoint/2010/main" val="28622054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a:xfrm>
            <a:off x="467544" y="1196752"/>
            <a:ext cx="8229600" cy="4525963"/>
          </a:xfrm>
        </p:spPr>
        <p:txBody>
          <a:bodyPr/>
          <a:lstStyle/>
          <a:p>
            <a:pPr marL="0" indent="0">
              <a:buNone/>
            </a:pPr>
            <a:endParaRPr lang="fr-FR" sz="2400" b="1" dirty="0" smtClean="0"/>
          </a:p>
          <a:p>
            <a:pPr marL="0" indent="0" algn="ctr">
              <a:buNone/>
            </a:pPr>
            <a:r>
              <a:rPr lang="fr-FR" sz="2400" b="1" dirty="0" smtClean="0"/>
              <a:t>Réunion </a:t>
            </a:r>
            <a:r>
              <a:rPr lang="fr-FR" sz="2400" b="1" dirty="0"/>
              <a:t>du 15 octobre 2015 : </a:t>
            </a:r>
            <a:endParaRPr lang="fr-FR" sz="2400" b="1" dirty="0" smtClean="0"/>
          </a:p>
          <a:p>
            <a:pPr marL="0" indent="0">
              <a:buNone/>
            </a:pPr>
            <a:endParaRPr lang="fr-FR" b="1" dirty="0"/>
          </a:p>
          <a:p>
            <a:pPr marL="0" indent="0">
              <a:buNone/>
            </a:pPr>
            <a:r>
              <a:rPr lang="fr-FR" sz="1800" b="1" dirty="0" smtClean="0"/>
              <a:t>-</a:t>
            </a:r>
            <a:r>
              <a:rPr lang="fr-FR" b="1" dirty="0" smtClean="0"/>
              <a:t>  </a:t>
            </a:r>
            <a:r>
              <a:rPr lang="fr-FR" sz="1800" dirty="0" smtClean="0"/>
              <a:t>Mesures </a:t>
            </a:r>
            <a:r>
              <a:rPr lang="fr-FR" sz="1800" dirty="0"/>
              <a:t>de simplification et d’optimisation :</a:t>
            </a:r>
          </a:p>
          <a:p>
            <a:pPr marL="1200150" lvl="2" indent="-285750">
              <a:buFontTx/>
              <a:buChar char="-"/>
            </a:pPr>
            <a:r>
              <a:rPr lang="fr-FR" sz="1800" dirty="0"/>
              <a:t>Temps de formation des ET</a:t>
            </a:r>
          </a:p>
          <a:p>
            <a:pPr marL="1200150" lvl="2" indent="-285750">
              <a:buFontTx/>
              <a:buChar char="-"/>
            </a:pPr>
            <a:r>
              <a:rPr lang="fr-FR" sz="1800" dirty="0"/>
              <a:t>Nombre d’ET</a:t>
            </a:r>
          </a:p>
          <a:p>
            <a:pPr marL="1200150" lvl="2" indent="-285750">
              <a:buFontTx/>
              <a:buChar char="-"/>
            </a:pPr>
            <a:r>
              <a:rPr lang="fr-FR" sz="1800" dirty="0"/>
              <a:t>Temps d’évaluation :</a:t>
            </a:r>
          </a:p>
          <a:p>
            <a:pPr marL="1657350" lvl="3" indent="-285750">
              <a:buFontTx/>
              <a:buChar char="-"/>
            </a:pPr>
            <a:r>
              <a:rPr lang="fr-FR" sz="1800" dirty="0"/>
              <a:t>Prioriser des évaluations initiales</a:t>
            </a:r>
          </a:p>
          <a:p>
            <a:pPr marL="1657350" lvl="3" indent="-285750">
              <a:buFontTx/>
              <a:buChar char="-"/>
            </a:pPr>
            <a:r>
              <a:rPr lang="fr-FR" sz="1800" dirty="0"/>
              <a:t>Repousser les visites d’extensions et de surveillance</a:t>
            </a:r>
          </a:p>
          <a:p>
            <a:pPr marL="0" indent="0">
              <a:buNone/>
            </a:pPr>
            <a:endParaRPr lang="fr-FR" dirty="0"/>
          </a:p>
        </p:txBody>
      </p:sp>
    </p:spTree>
    <p:extLst>
      <p:ext uri="{BB962C8B-B14F-4D97-AF65-F5344CB8AC3E}">
        <p14:creationId xmlns:p14="http://schemas.microsoft.com/office/powerpoint/2010/main" val="36949671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72067" y="1412776"/>
            <a:ext cx="7408333" cy="4713387"/>
          </a:xfrm>
        </p:spPr>
        <p:txBody>
          <a:bodyPr>
            <a:normAutofit/>
          </a:bodyPr>
          <a:lstStyle/>
          <a:p>
            <a:pPr marL="0" indent="0" algn="ctr">
              <a:buNone/>
            </a:pPr>
            <a:r>
              <a:rPr lang="fr-FR" sz="2000" b="1" dirty="0" smtClean="0"/>
              <a:t>Réunion du 21 octobre 2015 :</a:t>
            </a:r>
          </a:p>
          <a:p>
            <a:pPr marL="0" indent="0">
              <a:buNone/>
            </a:pPr>
            <a:endParaRPr lang="fr-FR" sz="2000" b="1" dirty="0" smtClean="0"/>
          </a:p>
          <a:p>
            <a:pPr>
              <a:buFontTx/>
              <a:buChar char="-"/>
            </a:pPr>
            <a:r>
              <a:rPr lang="fr-FR" sz="1800" dirty="0" smtClean="0"/>
              <a:t>Déterminer le nombre de familles</a:t>
            </a:r>
          </a:p>
          <a:p>
            <a:pPr marL="0" indent="0">
              <a:buNone/>
            </a:pPr>
            <a:endParaRPr lang="fr-FR" sz="1800" dirty="0" smtClean="0"/>
          </a:p>
          <a:p>
            <a:pPr marL="0" indent="0">
              <a:buNone/>
            </a:pPr>
            <a:endParaRPr lang="fr-FR" sz="1800" dirty="0"/>
          </a:p>
          <a:p>
            <a:pPr marL="0" indent="0">
              <a:buNone/>
            </a:pPr>
            <a:endParaRPr lang="fr-FR" sz="1800" dirty="0"/>
          </a:p>
          <a:p>
            <a:pPr marL="0" indent="0" algn="ctr">
              <a:buNone/>
            </a:pPr>
            <a:r>
              <a:rPr lang="fr-FR" sz="2000" b="1" dirty="0" smtClean="0"/>
              <a:t>Réunion du 4 novembre 2015 : </a:t>
            </a:r>
          </a:p>
          <a:p>
            <a:pPr marL="0" indent="0">
              <a:buNone/>
            </a:pPr>
            <a:endParaRPr lang="fr-FR" sz="2000" b="1" dirty="0"/>
          </a:p>
          <a:p>
            <a:pPr>
              <a:buFontTx/>
              <a:buChar char="-"/>
            </a:pPr>
            <a:r>
              <a:rPr lang="fr-FR" sz="1800" dirty="0" smtClean="0"/>
              <a:t>Préconisations de simplification de SH FORM 02</a:t>
            </a:r>
          </a:p>
          <a:p>
            <a:pPr marL="0" indent="0">
              <a:buNone/>
            </a:pPr>
            <a:endParaRPr lang="fr-FR" sz="1800" dirty="0"/>
          </a:p>
          <a:p>
            <a:pPr marL="0" indent="0">
              <a:buNone/>
            </a:pPr>
            <a:endParaRPr lang="fr-FR" sz="1800" dirty="0" smtClean="0"/>
          </a:p>
        </p:txBody>
      </p:sp>
    </p:spTree>
    <p:extLst>
      <p:ext uri="{BB962C8B-B14F-4D97-AF65-F5344CB8AC3E}">
        <p14:creationId xmlns:p14="http://schemas.microsoft.com/office/powerpoint/2010/main" val="36680191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6546"/>
            <a:ext cx="6912768" cy="6864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35421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826"/>
            <a:ext cx="9099401" cy="6819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9359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BEBA8EAE-BF5A-486C-A8C5-ECC9F3942E4B}">
                <a14:imgProps xmlns:a14="http://schemas.microsoft.com/office/drawing/2010/main">
                  <a14:imgLayer r:embed="rId3">
                    <a14:imgEffect>
                      <a14:artisticCrisscrossEtching trans="43000"/>
                    </a14:imgEffect>
                  </a14:imgLayer>
                </a14:imgProps>
              </a:ext>
              <a:ext uri="{28A0092B-C50C-407E-A947-70E740481C1C}">
                <a14:useLocalDpi xmlns:a14="http://schemas.microsoft.com/office/drawing/2010/main" val="0"/>
              </a:ext>
            </a:extLst>
          </a:blip>
          <a:stretch>
            <a:fillRect/>
          </a:stretch>
        </p:blipFill>
        <p:spPr>
          <a:xfrm>
            <a:off x="19667" y="44624"/>
            <a:ext cx="9073008" cy="6813376"/>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196752"/>
            <a:ext cx="6542200" cy="4902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96961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7519"/>
            <a:ext cx="5904656" cy="6819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38725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67176"/>
            <a:ext cx="5544616" cy="6690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88201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7724"/>
            <a:ext cx="8568952" cy="7100405"/>
          </a:xfrm>
          <a:prstGeom prst="rect">
            <a:avLst/>
          </a:prstGeom>
        </p:spPr>
        <p:txBody>
          <a:bodyPr wrap="square">
            <a:spAutoFit/>
          </a:bodyPr>
          <a:lstStyle/>
          <a:p>
            <a:pPr algn="ctr">
              <a:lnSpc>
                <a:spcPct val="115000"/>
              </a:lnSpc>
              <a:spcAft>
                <a:spcPts val="0"/>
              </a:spcAft>
            </a:pPr>
            <a:r>
              <a:rPr lang="fr-FR" sz="1200" b="1" u="sng" dirty="0">
                <a:solidFill>
                  <a:srgbClr val="000000"/>
                </a:solidFill>
                <a:latin typeface="Calibri"/>
                <a:ea typeface="Calibri"/>
                <a:cs typeface="Calibri"/>
              </a:rPr>
              <a:t>Projet d’article sur la validation des examens de biologie médicale</a:t>
            </a:r>
            <a:endParaRPr lang="fr-FR" sz="1200" dirty="0">
              <a:latin typeface="Calibri"/>
              <a:ea typeface="Calibri"/>
              <a:cs typeface="Times New Roman"/>
            </a:endParaRPr>
          </a:p>
          <a:p>
            <a:pPr algn="just">
              <a:lnSpc>
                <a:spcPct val="115000"/>
              </a:lnSpc>
              <a:spcAft>
                <a:spcPts val="0"/>
              </a:spcAft>
            </a:pPr>
            <a:r>
              <a:rPr lang="fr-FR" sz="1200" u="sng" dirty="0">
                <a:solidFill>
                  <a:srgbClr val="000000"/>
                </a:solidFill>
                <a:latin typeface="Times New Roman"/>
                <a:ea typeface="Calibri"/>
                <a:cs typeface="Times New Roman"/>
              </a:rPr>
              <a:t>Versions du 2/10/15 </a:t>
            </a:r>
            <a:endParaRPr lang="fr-FR" sz="1200" dirty="0">
              <a:latin typeface="Calibri"/>
              <a:ea typeface="Calibri"/>
              <a:cs typeface="Times New Roman"/>
            </a:endParaRPr>
          </a:p>
          <a:p>
            <a:pPr algn="just">
              <a:lnSpc>
                <a:spcPct val="115000"/>
              </a:lnSpc>
              <a:spcAft>
                <a:spcPts val="0"/>
              </a:spcAft>
            </a:pPr>
            <a:r>
              <a:rPr lang="fr-FR" sz="1200" dirty="0">
                <a:solidFill>
                  <a:srgbClr val="000000"/>
                </a:solidFill>
                <a:latin typeface="Times New Roman"/>
                <a:ea typeface="Calibri"/>
                <a:cs typeface="Times New Roman"/>
              </a:rPr>
              <a:t> </a:t>
            </a:r>
            <a:endParaRPr lang="fr-FR" sz="1200" dirty="0">
              <a:latin typeface="Calibri"/>
              <a:ea typeface="Calibri"/>
              <a:cs typeface="Times New Roman"/>
            </a:endParaRPr>
          </a:p>
          <a:p>
            <a:pPr algn="just">
              <a:lnSpc>
                <a:spcPct val="115000"/>
              </a:lnSpc>
              <a:spcAft>
                <a:spcPts val="0"/>
              </a:spcAft>
            </a:pPr>
            <a:r>
              <a:rPr lang="fr-FR" sz="1200" dirty="0">
                <a:solidFill>
                  <a:srgbClr val="000000"/>
                </a:solidFill>
                <a:latin typeface="Times New Roman"/>
                <a:ea typeface="Calibri"/>
                <a:cs typeface="Times New Roman"/>
              </a:rPr>
              <a:t> </a:t>
            </a:r>
            <a:endParaRPr lang="fr-FR" sz="1200" dirty="0">
              <a:latin typeface="Calibri"/>
              <a:ea typeface="Calibri"/>
              <a:cs typeface="Times New Roman"/>
            </a:endParaRPr>
          </a:p>
          <a:p>
            <a:pPr algn="just">
              <a:lnSpc>
                <a:spcPct val="115000"/>
              </a:lnSpc>
              <a:spcAft>
                <a:spcPts val="0"/>
              </a:spcAft>
            </a:pPr>
            <a:r>
              <a:rPr lang="fr-FR" sz="1200" dirty="0">
                <a:solidFill>
                  <a:srgbClr val="000000"/>
                </a:solidFill>
                <a:latin typeface="Times New Roman"/>
                <a:ea typeface="Calibri"/>
                <a:cs typeface="Times New Roman"/>
              </a:rPr>
              <a:t> </a:t>
            </a:r>
            <a:endParaRPr lang="fr-FR" sz="1200" dirty="0">
              <a:latin typeface="Calibri"/>
              <a:ea typeface="Calibri"/>
              <a:cs typeface="Times New Roman"/>
            </a:endParaRPr>
          </a:p>
          <a:p>
            <a:pPr algn="just">
              <a:lnSpc>
                <a:spcPct val="115000"/>
              </a:lnSpc>
              <a:spcAft>
                <a:spcPts val="0"/>
              </a:spcAft>
            </a:pPr>
            <a:r>
              <a:rPr lang="fr-FR" sz="1200" dirty="0">
                <a:solidFill>
                  <a:srgbClr val="000000"/>
                </a:solidFill>
                <a:latin typeface="Times New Roman"/>
                <a:ea typeface="Calibri"/>
                <a:cs typeface="Times New Roman"/>
              </a:rPr>
              <a:t>« </a:t>
            </a:r>
            <a:r>
              <a:rPr lang="fr-FR" sz="1200" i="1" dirty="0">
                <a:solidFill>
                  <a:srgbClr val="000000"/>
                </a:solidFill>
                <a:latin typeface="Times New Roman"/>
                <a:ea typeface="Calibri"/>
                <a:cs typeface="Times New Roman"/>
              </a:rPr>
              <a:t>Art. D. 6211-3</a:t>
            </a:r>
            <a:r>
              <a:rPr lang="fr-FR" sz="1200" dirty="0">
                <a:solidFill>
                  <a:srgbClr val="000000"/>
                </a:solidFill>
                <a:latin typeface="Times New Roman"/>
                <a:ea typeface="Calibri"/>
                <a:cs typeface="Times New Roman"/>
              </a:rPr>
              <a:t>. - I. - Le résultat de l’examen de biologie médicale est validé par un biologiste médical avant toute communication. </a:t>
            </a:r>
            <a:endParaRPr lang="fr-FR" sz="1200" dirty="0">
              <a:latin typeface="Calibri"/>
              <a:ea typeface="Calibri"/>
              <a:cs typeface="Times New Roman"/>
            </a:endParaRPr>
          </a:p>
          <a:p>
            <a:pPr algn="just">
              <a:lnSpc>
                <a:spcPct val="115000"/>
              </a:lnSpc>
              <a:spcAft>
                <a:spcPts val="0"/>
              </a:spcAft>
            </a:pPr>
            <a:r>
              <a:rPr lang="fr-FR" sz="1200" dirty="0">
                <a:solidFill>
                  <a:srgbClr val="000000"/>
                </a:solidFill>
                <a:latin typeface="Times New Roman"/>
                <a:ea typeface="Calibri"/>
                <a:cs typeface="Times New Roman"/>
              </a:rPr>
              <a:t> </a:t>
            </a:r>
            <a:endParaRPr lang="fr-FR" sz="1200" dirty="0">
              <a:latin typeface="Calibri"/>
              <a:ea typeface="Calibri"/>
              <a:cs typeface="Times New Roman"/>
            </a:endParaRPr>
          </a:p>
          <a:p>
            <a:pPr algn="just">
              <a:lnSpc>
                <a:spcPct val="115000"/>
              </a:lnSpc>
              <a:spcAft>
                <a:spcPts val="0"/>
              </a:spcAft>
            </a:pPr>
            <a:r>
              <a:rPr lang="fr-FR" sz="1200" dirty="0">
                <a:latin typeface="Times New Roman"/>
                <a:ea typeface="Calibri"/>
                <a:cs typeface="Times New Roman"/>
              </a:rPr>
              <a:t>« Le nom et le prénom du biologiste médical apparaissent en toutes lettres sur le résultat communiqué de l'examen.</a:t>
            </a:r>
            <a:endParaRPr lang="fr-FR" sz="1200" dirty="0">
              <a:latin typeface="Calibri"/>
              <a:ea typeface="Calibri"/>
              <a:cs typeface="Times New Roman"/>
            </a:endParaRPr>
          </a:p>
          <a:p>
            <a:pPr algn="just">
              <a:lnSpc>
                <a:spcPct val="115000"/>
              </a:lnSpc>
              <a:spcAft>
                <a:spcPts val="0"/>
              </a:spcAft>
            </a:pPr>
            <a:r>
              <a:rPr lang="fr-FR" sz="1200" dirty="0">
                <a:solidFill>
                  <a:srgbClr val="000000"/>
                </a:solidFill>
                <a:latin typeface="Times New Roman"/>
                <a:ea typeface="Calibri"/>
                <a:cs typeface="Times New Roman"/>
              </a:rPr>
              <a:t> </a:t>
            </a:r>
            <a:endParaRPr lang="fr-FR" sz="1200" dirty="0">
              <a:latin typeface="Calibri"/>
              <a:ea typeface="Calibri"/>
              <a:cs typeface="Times New Roman"/>
            </a:endParaRPr>
          </a:p>
          <a:p>
            <a:pPr algn="just">
              <a:lnSpc>
                <a:spcPct val="115000"/>
              </a:lnSpc>
              <a:spcAft>
                <a:spcPts val="0"/>
              </a:spcAft>
            </a:pPr>
            <a:r>
              <a:rPr lang="fr-FR" sz="1200" dirty="0">
                <a:latin typeface="Times New Roman"/>
                <a:ea typeface="Calibri"/>
                <a:cs typeface="Times New Roman"/>
              </a:rPr>
              <a:t>« II. - L’interprétation</a:t>
            </a:r>
            <a:r>
              <a:rPr lang="fr-FR" sz="1200" dirty="0">
                <a:solidFill>
                  <a:srgbClr val="000000"/>
                </a:solidFill>
                <a:latin typeface="Times New Roman"/>
                <a:ea typeface="Calibri"/>
                <a:cs typeface="Times New Roman"/>
              </a:rPr>
              <a:t> contextuelle du résultat mentionnée aux articles L. 6211-2 et </a:t>
            </a:r>
            <a:br>
              <a:rPr lang="fr-FR" sz="1200" dirty="0">
                <a:solidFill>
                  <a:srgbClr val="000000"/>
                </a:solidFill>
                <a:latin typeface="Times New Roman"/>
                <a:ea typeface="Calibri"/>
                <a:cs typeface="Times New Roman"/>
              </a:rPr>
            </a:br>
            <a:r>
              <a:rPr lang="fr-FR" sz="1200" dirty="0">
                <a:solidFill>
                  <a:srgbClr val="000000"/>
                </a:solidFill>
                <a:latin typeface="Times New Roman"/>
                <a:ea typeface="Calibri"/>
                <a:cs typeface="Times New Roman"/>
              </a:rPr>
              <a:t>L. 6211-19 consiste à écrire la signification biologique d’un ou de plusieurs résultats, pris </a:t>
            </a:r>
            <a:r>
              <a:rPr lang="fr-FR" sz="1200" dirty="0">
                <a:latin typeface="Times New Roman"/>
                <a:ea typeface="Calibri"/>
                <a:cs typeface="Times New Roman"/>
              </a:rPr>
              <a:t>individuellement ou dans leur ensemble, en fonction des éléments cliniques pertinents. L’interprétation contextuelle peut être postérieure à la validation du résultat dans les cas de décision thérapeutique urgente ou dans les périodes de permanence de l’offre de biologie médicale, ou dans le cas où est mise en œuvre la procédure décrite au 3° du I. Elle est réalisée dans le même temps que la validation dans les autres cas. L’interprétation comporte la signature du biologiste médical. </a:t>
            </a:r>
            <a:endParaRPr lang="fr-FR" sz="1200" dirty="0">
              <a:latin typeface="Calibri"/>
              <a:ea typeface="Calibri"/>
              <a:cs typeface="Times New Roman"/>
            </a:endParaRPr>
          </a:p>
          <a:p>
            <a:pPr algn="just">
              <a:lnSpc>
                <a:spcPct val="115000"/>
              </a:lnSpc>
              <a:spcAft>
                <a:spcPts val="0"/>
              </a:spcAft>
            </a:pPr>
            <a:r>
              <a:rPr lang="fr-FR" sz="1200" dirty="0">
                <a:latin typeface="Times New Roman"/>
                <a:ea typeface="Calibri"/>
                <a:cs typeface="Times New Roman"/>
              </a:rPr>
              <a:t> </a:t>
            </a:r>
            <a:endParaRPr lang="fr-FR" sz="1200" dirty="0">
              <a:latin typeface="Calibri"/>
              <a:ea typeface="Calibri"/>
              <a:cs typeface="Times New Roman"/>
            </a:endParaRPr>
          </a:p>
          <a:p>
            <a:pPr algn="just">
              <a:lnSpc>
                <a:spcPct val="115000"/>
              </a:lnSpc>
              <a:spcAft>
                <a:spcPts val="0"/>
              </a:spcAft>
            </a:pPr>
            <a:r>
              <a:rPr lang="fr-FR" sz="1200" dirty="0">
                <a:latin typeface="Times New Roman"/>
                <a:ea typeface="Calibri"/>
                <a:cs typeface="Times New Roman"/>
              </a:rPr>
              <a:t>« III. - Les résultats validés du ou des examens de biologie médicale et leur interprétation contextuelle figurent dans un compte-rendu qui comporte les éléments mentionnés à l’article D. 6222-3, les éléments d’identification mentionnés à l’article D. 6211-2, l’identification du ou des biologistes médicaux signataires. Le compte-rendu reprend les principaux éléments pertinents du contexte clinique. Lorsque des résultats sont communiqués de façon partielle, le compte-rendu porte la mention "résultat partiel" ou "résultats partiels". </a:t>
            </a:r>
            <a:endParaRPr lang="fr-FR" sz="1200" dirty="0">
              <a:latin typeface="Calibri"/>
              <a:ea typeface="Calibri"/>
              <a:cs typeface="Times New Roman"/>
            </a:endParaRPr>
          </a:p>
          <a:p>
            <a:pPr algn="just">
              <a:lnSpc>
                <a:spcPct val="115000"/>
              </a:lnSpc>
              <a:spcAft>
                <a:spcPts val="0"/>
              </a:spcAft>
            </a:pPr>
            <a:r>
              <a:rPr lang="fr-FR" sz="1200" dirty="0">
                <a:latin typeface="Times New Roman"/>
                <a:ea typeface="Calibri"/>
                <a:cs typeface="Times New Roman"/>
              </a:rPr>
              <a:t> </a:t>
            </a:r>
            <a:endParaRPr lang="fr-FR" sz="1200" dirty="0">
              <a:latin typeface="Calibri"/>
              <a:ea typeface="Calibri"/>
              <a:cs typeface="Times New Roman"/>
            </a:endParaRPr>
          </a:p>
          <a:p>
            <a:pPr algn="just">
              <a:lnSpc>
                <a:spcPct val="115000"/>
              </a:lnSpc>
              <a:spcAft>
                <a:spcPts val="0"/>
              </a:spcAft>
            </a:pPr>
            <a:r>
              <a:rPr lang="fr-FR" sz="1200" dirty="0">
                <a:latin typeface="Times New Roman"/>
                <a:ea typeface="Calibri"/>
                <a:cs typeface="Times New Roman"/>
              </a:rPr>
              <a:t>« IV. - La communication appropriée du résultat au prescripteur et au patient se fait, pour chaque examen dans le délai que permettent les données acquises de la science pour la phase analytique, en urgence si nécessaire. Le laboratoire est organisé de façon telle que les délais de rendu en urgence sont respectés pour toutes les situations médicales qui le nécessitent. </a:t>
            </a:r>
            <a:endParaRPr lang="fr-FR" sz="1200" dirty="0">
              <a:latin typeface="Calibri"/>
              <a:ea typeface="Calibri"/>
              <a:cs typeface="Times New Roman"/>
            </a:endParaRPr>
          </a:p>
          <a:p>
            <a:pPr algn="just">
              <a:lnSpc>
                <a:spcPct val="115000"/>
              </a:lnSpc>
              <a:spcAft>
                <a:spcPts val="0"/>
              </a:spcAft>
            </a:pPr>
            <a:r>
              <a:rPr lang="fr-FR" sz="1200" dirty="0">
                <a:latin typeface="Times New Roman"/>
                <a:ea typeface="Calibri"/>
                <a:cs typeface="Times New Roman"/>
              </a:rPr>
              <a:t> </a:t>
            </a:r>
            <a:endParaRPr lang="fr-FR" sz="1200" dirty="0">
              <a:latin typeface="Calibri"/>
              <a:ea typeface="Calibri"/>
              <a:cs typeface="Times New Roman"/>
            </a:endParaRPr>
          </a:p>
          <a:p>
            <a:pPr algn="just">
              <a:lnSpc>
                <a:spcPct val="115000"/>
              </a:lnSpc>
              <a:spcAft>
                <a:spcPts val="0"/>
              </a:spcAft>
            </a:pPr>
            <a:r>
              <a:rPr lang="fr-FR" sz="1200" dirty="0">
                <a:latin typeface="Times New Roman"/>
                <a:ea typeface="Calibri"/>
                <a:cs typeface="Times New Roman"/>
              </a:rPr>
              <a:t>« V. - La communication du compte-rendu au prescripteur peut, avec son accord, être effectuée par la seule voie électronique.</a:t>
            </a:r>
            <a:endParaRPr lang="fr-FR" sz="1200" dirty="0">
              <a:latin typeface="Calibri"/>
              <a:ea typeface="Calibri"/>
              <a:cs typeface="Times New Roman"/>
            </a:endParaRPr>
          </a:p>
          <a:p>
            <a:pPr algn="just">
              <a:lnSpc>
                <a:spcPct val="115000"/>
              </a:lnSpc>
              <a:spcAft>
                <a:spcPts val="0"/>
              </a:spcAft>
            </a:pPr>
            <a:r>
              <a:rPr lang="fr-FR" sz="1200" dirty="0">
                <a:latin typeface="Times New Roman"/>
                <a:ea typeface="Calibri"/>
                <a:cs typeface="Times New Roman"/>
              </a:rPr>
              <a:t> </a:t>
            </a:r>
            <a:endParaRPr lang="fr-FR" sz="1200" dirty="0">
              <a:latin typeface="Calibri"/>
              <a:ea typeface="Calibri"/>
              <a:cs typeface="Times New Roman"/>
            </a:endParaRPr>
          </a:p>
          <a:p>
            <a:pPr algn="just">
              <a:lnSpc>
                <a:spcPct val="115000"/>
              </a:lnSpc>
              <a:spcAft>
                <a:spcPts val="0"/>
              </a:spcAft>
            </a:pPr>
            <a:r>
              <a:rPr lang="fr-FR" sz="1200" dirty="0">
                <a:latin typeface="Times New Roman"/>
                <a:ea typeface="Calibri"/>
                <a:cs typeface="Times New Roman"/>
              </a:rPr>
              <a:t>« La communication du compte-rendu au patient comporte au moins un exemplaire papier. </a:t>
            </a:r>
            <a:r>
              <a:rPr lang="fr-FR" sz="1200" dirty="0">
                <a:solidFill>
                  <a:srgbClr val="000000"/>
                </a:solidFill>
                <a:latin typeface="Times New Roman"/>
                <a:ea typeface="Calibri"/>
                <a:cs typeface="Times New Roman"/>
              </a:rPr>
              <a:t>Toutefois, à la demande écrite du patient et au cas par cas, le biologiste médical peut transmettre le compte-rendu par la seule voie électronique.</a:t>
            </a:r>
            <a:r>
              <a:rPr lang="fr-FR" sz="1200" dirty="0">
                <a:latin typeface="Times New Roman"/>
                <a:ea typeface="Calibri"/>
                <a:cs typeface="Times New Roman"/>
              </a:rPr>
              <a:t> </a:t>
            </a:r>
            <a:endParaRPr lang="fr-FR" sz="1200" dirty="0">
              <a:latin typeface="Calibri"/>
              <a:ea typeface="Calibri"/>
              <a:cs typeface="Times New Roman"/>
            </a:endParaRPr>
          </a:p>
          <a:p>
            <a:pPr algn="just">
              <a:lnSpc>
                <a:spcPct val="115000"/>
              </a:lnSpc>
              <a:spcAft>
                <a:spcPts val="0"/>
              </a:spcAft>
            </a:pPr>
            <a:r>
              <a:rPr lang="fr-FR" sz="1200" dirty="0">
                <a:solidFill>
                  <a:srgbClr val="000000"/>
                </a:solidFill>
                <a:latin typeface="Times New Roman"/>
                <a:ea typeface="Calibri"/>
                <a:cs typeface="Times New Roman"/>
              </a:rPr>
              <a:t> </a:t>
            </a:r>
            <a:endParaRPr lang="fr-FR" sz="1200" dirty="0">
              <a:latin typeface="Calibri"/>
              <a:ea typeface="Calibri"/>
              <a:cs typeface="Times New Roman"/>
            </a:endParaRPr>
          </a:p>
          <a:p>
            <a:pPr algn="just">
              <a:lnSpc>
                <a:spcPct val="115000"/>
              </a:lnSpc>
              <a:spcAft>
                <a:spcPts val="0"/>
              </a:spcAft>
            </a:pPr>
            <a:r>
              <a:rPr lang="fr-FR" sz="1200" dirty="0">
                <a:latin typeface="Times New Roman"/>
                <a:ea typeface="Calibri"/>
                <a:cs typeface="Times New Roman"/>
              </a:rPr>
              <a:t>« Le biologiste médical commente oralement, de manière appropriée, les résultats au patient, s’il l’estime nécessaire ou si le patient le demande, dans les conditions fixées à l’article L. 1111-2.</a:t>
            </a:r>
            <a:endParaRPr lang="fr-FR" sz="1200" dirty="0">
              <a:effectLst/>
              <a:latin typeface="Calibri"/>
              <a:ea typeface="Calibri"/>
              <a:cs typeface="Times New Roman"/>
            </a:endParaRPr>
          </a:p>
        </p:txBody>
      </p:sp>
    </p:spTree>
    <p:extLst>
      <p:ext uri="{BB962C8B-B14F-4D97-AF65-F5344CB8AC3E}">
        <p14:creationId xmlns:p14="http://schemas.microsoft.com/office/powerpoint/2010/main" val="21912431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15675" cy="833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2659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BEBA8EAE-BF5A-486C-A8C5-ECC9F3942E4B}">
                <a14:imgProps xmlns:a14="http://schemas.microsoft.com/office/drawing/2010/main">
                  <a14:imgLayer r:embed="rId3">
                    <a14:imgEffect>
                      <a14:artisticCrisscrossEtching trans="43000"/>
                    </a14:imgEffect>
                  </a14:imgLayer>
                </a14:imgProps>
              </a:ext>
              <a:ext uri="{28A0092B-C50C-407E-A947-70E740481C1C}">
                <a14:useLocalDpi xmlns:a14="http://schemas.microsoft.com/office/drawing/2010/main" val="0"/>
              </a:ext>
            </a:extLst>
          </a:blip>
          <a:stretch>
            <a:fillRect/>
          </a:stretch>
        </p:blipFill>
        <p:spPr>
          <a:xfrm>
            <a:off x="19667" y="0"/>
            <a:ext cx="9073008" cy="6858000"/>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908720"/>
            <a:ext cx="6788927" cy="5087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1076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BEBA8EAE-BF5A-486C-A8C5-ECC9F3942E4B}">
                <a14:imgProps xmlns:a14="http://schemas.microsoft.com/office/drawing/2010/main">
                  <a14:imgLayer r:embed="rId3">
                    <a14:imgEffect>
                      <a14:artisticCrisscrossEtching trans="43000"/>
                    </a14:imgEffect>
                  </a14:imgLayer>
                </a14:imgProps>
              </a:ext>
              <a:ext uri="{28A0092B-C50C-407E-A947-70E740481C1C}">
                <a14:useLocalDpi xmlns:a14="http://schemas.microsoft.com/office/drawing/2010/main" val="0"/>
              </a:ext>
            </a:extLst>
          </a:blip>
          <a:stretch>
            <a:fillRect/>
          </a:stretch>
        </p:blipFill>
        <p:spPr>
          <a:xfrm>
            <a:off x="19667" y="0"/>
            <a:ext cx="9073008" cy="6858000"/>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775" y="836712"/>
            <a:ext cx="7128792" cy="5342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8060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BEBA8EAE-BF5A-486C-A8C5-ECC9F3942E4B}">
                <a14:imgProps xmlns:a14="http://schemas.microsoft.com/office/drawing/2010/main">
                  <a14:imgLayer r:embed="rId3">
                    <a14:imgEffect>
                      <a14:artisticCrisscrossEtching trans="43000"/>
                    </a14:imgEffect>
                  </a14:imgLayer>
                </a14:imgProps>
              </a:ext>
              <a:ext uri="{28A0092B-C50C-407E-A947-70E740481C1C}">
                <a14:useLocalDpi xmlns:a14="http://schemas.microsoft.com/office/drawing/2010/main" val="0"/>
              </a:ext>
            </a:extLst>
          </a:blip>
          <a:stretch>
            <a:fillRect/>
          </a:stretch>
        </p:blipFill>
        <p:spPr>
          <a:xfrm>
            <a:off x="19667" y="0"/>
            <a:ext cx="9073008" cy="6858000"/>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836712"/>
            <a:ext cx="7536806" cy="558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2860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BEBA8EAE-BF5A-486C-A8C5-ECC9F3942E4B}">
                <a14:imgProps xmlns:a14="http://schemas.microsoft.com/office/drawing/2010/main">
                  <a14:imgLayer r:embed="rId3">
                    <a14:imgEffect>
                      <a14:artisticCrisscrossEtching trans="43000"/>
                    </a14:imgEffect>
                  </a14:imgLayer>
                </a14:imgProps>
              </a:ext>
              <a:ext uri="{28A0092B-C50C-407E-A947-70E740481C1C}">
                <a14:useLocalDpi xmlns:a14="http://schemas.microsoft.com/office/drawing/2010/main" val="0"/>
              </a:ext>
            </a:extLst>
          </a:blip>
          <a:stretch>
            <a:fillRect/>
          </a:stretch>
        </p:blipFill>
        <p:spPr>
          <a:xfrm>
            <a:off x="19667" y="0"/>
            <a:ext cx="9073008" cy="6858000"/>
          </a:xfrm>
          <a:prstGeom prst="rect">
            <a:avLst/>
          </a:prstGeom>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836712"/>
            <a:ext cx="6804249" cy="4992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3825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BEBA8EAE-BF5A-486C-A8C5-ECC9F3942E4B}">
                <a14:imgProps xmlns:a14="http://schemas.microsoft.com/office/drawing/2010/main">
                  <a14:imgLayer r:embed="rId3">
                    <a14:imgEffect>
                      <a14:artisticCrisscrossEtching trans="43000"/>
                    </a14:imgEffect>
                  </a14:imgLayer>
                </a14:imgProps>
              </a:ext>
              <a:ext uri="{28A0092B-C50C-407E-A947-70E740481C1C}">
                <a14:useLocalDpi xmlns:a14="http://schemas.microsoft.com/office/drawing/2010/main" val="0"/>
              </a:ext>
            </a:extLst>
          </a:blip>
          <a:stretch>
            <a:fillRect/>
          </a:stretch>
        </p:blipFill>
        <p:spPr>
          <a:xfrm>
            <a:off x="19667" y="0"/>
            <a:ext cx="9073008" cy="6858000"/>
          </a:xfrm>
          <a:prstGeom prst="rect">
            <a:avLst/>
          </a:prstGeom>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836712"/>
            <a:ext cx="7268402" cy="5447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4697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6" cy="6342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16323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agues">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Vagues">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agues">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682</TotalTime>
  <Words>230</Words>
  <Application>Microsoft Office PowerPoint</Application>
  <PresentationFormat>Affichage à l'écran (4:3)</PresentationFormat>
  <Paragraphs>79</Paragraphs>
  <Slides>33</Slides>
  <Notes>0</Notes>
  <HiddenSlides>0</HiddenSlides>
  <MMClips>1</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33</vt:i4>
      </vt:variant>
    </vt:vector>
  </HeadingPairs>
  <TitlesOfParts>
    <vt:vector size="35" baseType="lpstr">
      <vt:lpstr>Vagues</vt:lpstr>
      <vt:lpstr>Document</vt:lpstr>
      <vt:lpstr>Présentation PowerPoint</vt:lpstr>
      <vt:lpstr>ETAT D URGENCE DECRETE   Entrée dans l’accréditation avant le 31 octobre 2016 (Labac DGS)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Direction</dc:creator>
  <cp:lastModifiedBy>Direction</cp:lastModifiedBy>
  <cp:revision>50</cp:revision>
  <dcterms:created xsi:type="dcterms:W3CDTF">2015-11-17T10:53:57Z</dcterms:created>
  <dcterms:modified xsi:type="dcterms:W3CDTF">2015-11-30T17:29:07Z</dcterms:modified>
</cp:coreProperties>
</file>