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3" r:id="rId2"/>
    <p:sldId id="409" r:id="rId3"/>
    <p:sldId id="440" r:id="rId4"/>
    <p:sldId id="460" r:id="rId5"/>
    <p:sldId id="454" r:id="rId6"/>
  </p:sldIdLst>
  <p:sldSz cx="9144000" cy="6858000" type="screen4x3"/>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06" autoAdjust="0"/>
    <p:restoredTop sz="91479" autoAdjust="0"/>
  </p:normalViewPr>
  <p:slideViewPr>
    <p:cSldViewPr>
      <p:cViewPr varScale="1">
        <p:scale>
          <a:sx n="67" d="100"/>
          <a:sy n="67" d="100"/>
        </p:scale>
        <p:origin x="-8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1000FDA6-205A-4EEB-ADFC-59AC25C5BAF8}" type="datetimeFigureOut">
              <a:rPr lang="fr-FR" smtClean="0"/>
              <a:pPr/>
              <a:t>01/12/2015</a:t>
            </a:fld>
            <a:endParaRPr lang="fr-FR"/>
          </a:p>
        </p:txBody>
      </p:sp>
      <p:sp>
        <p:nvSpPr>
          <p:cNvPr id="4" name="Espace réservé de l'image des diapositives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7E837D51-5D36-45C7-B86E-DCADF8A87654}" type="slidenum">
              <a:rPr lang="fr-FR" smtClean="0"/>
              <a:pPr/>
              <a:t>‹N°›</a:t>
            </a:fld>
            <a:endParaRPr lang="fr-FR"/>
          </a:p>
        </p:txBody>
      </p:sp>
    </p:spTree>
    <p:extLst>
      <p:ext uri="{BB962C8B-B14F-4D97-AF65-F5344CB8AC3E}">
        <p14:creationId xmlns:p14="http://schemas.microsoft.com/office/powerpoint/2010/main" val="1936775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p>
        </p:txBody>
      </p:sp>
      <p:sp>
        <p:nvSpPr>
          <p:cNvPr id="2253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955B17-692A-4817-801D-26149816D4B4}" type="slidenum">
              <a:rPr lang="fr-FR" smtClean="0"/>
              <a:pPr fontAlgn="base">
                <a:spcBef>
                  <a:spcPct val="0"/>
                </a:spcBef>
                <a:spcAft>
                  <a:spcPct val="0"/>
                </a:spcAft>
                <a:defRPr/>
              </a:pPr>
              <a:t>1</a:t>
            </a:fld>
            <a:endParaRPr lang="fr-FR" smtClean="0"/>
          </a:p>
        </p:txBody>
      </p:sp>
    </p:spTree>
    <p:extLst>
      <p:ext uri="{BB962C8B-B14F-4D97-AF65-F5344CB8AC3E}">
        <p14:creationId xmlns:p14="http://schemas.microsoft.com/office/powerpoint/2010/main" val="3035768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E837D51-5D36-45C7-B86E-DCADF8A87654}" type="slidenum">
              <a:rPr lang="fr-FR" smtClean="0"/>
              <a:pPr/>
              <a:t>4</a:t>
            </a:fld>
            <a:endParaRPr lang="fr-FR"/>
          </a:p>
        </p:txBody>
      </p:sp>
    </p:spTree>
    <p:extLst>
      <p:ext uri="{BB962C8B-B14F-4D97-AF65-F5344CB8AC3E}">
        <p14:creationId xmlns:p14="http://schemas.microsoft.com/office/powerpoint/2010/main" val="595334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01/12/2015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01/12/2015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ulien\Desktop\Stage 2010\logo_vatier_associes_hom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2375" y="6321425"/>
            <a:ext cx="1571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03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 y="404664"/>
            <a:ext cx="9144001" cy="423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915687" y="900533"/>
            <a:ext cx="6979795" cy="4585871"/>
          </a:xfrm>
          <a:prstGeom prst="rect">
            <a:avLst/>
          </a:prstGeom>
          <a:noFill/>
        </p:spPr>
        <p:txBody>
          <a:bodyPr wrap="none">
            <a:spAutoFit/>
          </a:bodyPr>
          <a:lstStyle/>
          <a:p>
            <a:pPr algn="ctr"/>
            <a:r>
              <a:rPr lang="fr-FR" sz="3600" b="1" cap="all" dirty="0" smtClean="0">
                <a:solidFill>
                  <a:schemeClr val="bg1"/>
                </a:solidFill>
                <a:latin typeface="Garamond" panose="02020404030301010803" pitchFamily="18" charset="0"/>
              </a:rPr>
              <a:t>Assemblée générale </a:t>
            </a:r>
            <a:r>
              <a:rPr lang="fr-FR" sz="3600" b="1" cap="all" dirty="0" err="1" smtClean="0">
                <a:solidFill>
                  <a:schemeClr val="bg1"/>
                </a:solidFill>
                <a:latin typeface="Garamond" panose="02020404030301010803" pitchFamily="18" charset="0"/>
              </a:rPr>
              <a:t>slbc</a:t>
            </a:r>
            <a:endParaRPr lang="fr-FR" sz="3600" b="1" cap="all" dirty="0" smtClean="0">
              <a:solidFill>
                <a:schemeClr val="bg1"/>
              </a:solidFill>
              <a:latin typeface="Garamond" panose="02020404030301010803" pitchFamily="18" charset="0"/>
            </a:endParaRPr>
          </a:p>
          <a:p>
            <a:pPr algn="ctr"/>
            <a:r>
              <a:rPr lang="fr-FR" sz="2400" b="1" cap="all" dirty="0" smtClean="0">
                <a:solidFill>
                  <a:schemeClr val="bg1"/>
                </a:solidFill>
                <a:latin typeface="Garamond" panose="02020404030301010803" pitchFamily="18" charset="0"/>
              </a:rPr>
              <a:t>1</a:t>
            </a:r>
            <a:r>
              <a:rPr lang="fr-FR" sz="2400" b="1" cap="all" baseline="30000" dirty="0" smtClean="0">
                <a:solidFill>
                  <a:schemeClr val="bg1"/>
                </a:solidFill>
                <a:latin typeface="Garamond" panose="02020404030301010803" pitchFamily="18" charset="0"/>
              </a:rPr>
              <a:t>er</a:t>
            </a:r>
            <a:r>
              <a:rPr lang="fr-FR" sz="2400" b="1" cap="all" dirty="0" smtClean="0">
                <a:solidFill>
                  <a:schemeClr val="bg1"/>
                </a:solidFill>
                <a:latin typeface="Garamond" panose="02020404030301010803" pitchFamily="18" charset="0"/>
              </a:rPr>
              <a:t> décembre 2015</a:t>
            </a:r>
          </a:p>
          <a:p>
            <a:pPr algn="ctr"/>
            <a:endParaRPr lang="fr-FR" b="1" cap="all" dirty="0">
              <a:solidFill>
                <a:schemeClr val="bg1"/>
              </a:solidFill>
              <a:latin typeface="Garamond" panose="02020404030301010803" pitchFamily="18" charset="0"/>
            </a:endParaRPr>
          </a:p>
          <a:p>
            <a:pPr algn="ctr"/>
            <a:r>
              <a:rPr lang="fr-FR" sz="3200" b="1" cap="all" dirty="0" smtClean="0">
                <a:solidFill>
                  <a:schemeClr val="bg1"/>
                </a:solidFill>
                <a:latin typeface="Garamond" panose="02020404030301010803" pitchFamily="18" charset="0"/>
              </a:rPr>
              <a:t>Point loi </a:t>
            </a:r>
            <a:r>
              <a:rPr lang="fr-FR" sz="3200" b="1" cap="all" dirty="0" err="1" smtClean="0">
                <a:solidFill>
                  <a:schemeClr val="bg1"/>
                </a:solidFill>
                <a:latin typeface="Garamond" panose="02020404030301010803" pitchFamily="18" charset="0"/>
              </a:rPr>
              <a:t>macron</a:t>
            </a:r>
            <a:endParaRPr lang="fr-FR" sz="3200" b="1" cap="all" dirty="0" smtClean="0">
              <a:solidFill>
                <a:schemeClr val="bg1"/>
              </a:solidFill>
              <a:latin typeface="Garamond" panose="02020404030301010803" pitchFamily="18" charset="0"/>
            </a:endParaRPr>
          </a:p>
          <a:p>
            <a:pPr algn="ctr"/>
            <a:endParaRPr lang="fr-FR" b="1" cap="all" dirty="0">
              <a:solidFill>
                <a:schemeClr val="bg1"/>
              </a:solidFill>
              <a:latin typeface="Garamond" panose="02020404030301010803" pitchFamily="18" charset="0"/>
            </a:endParaRPr>
          </a:p>
          <a:p>
            <a:pPr algn="ctr"/>
            <a:r>
              <a:rPr lang="fr-FR" sz="2000" b="1" cap="all" dirty="0" smtClean="0">
                <a:solidFill>
                  <a:schemeClr val="bg1"/>
                </a:solidFill>
                <a:latin typeface="Garamond" panose="02020404030301010803" pitchFamily="18" charset="0"/>
              </a:rPr>
              <a:t>Céline </a:t>
            </a:r>
            <a:r>
              <a:rPr lang="fr-FR" sz="2000" b="1" cap="all" dirty="0" err="1" smtClean="0">
                <a:solidFill>
                  <a:schemeClr val="bg1"/>
                </a:solidFill>
                <a:latin typeface="Garamond" panose="02020404030301010803" pitchFamily="18" charset="0"/>
              </a:rPr>
              <a:t>roquelle-meyer</a:t>
            </a:r>
            <a:endParaRPr lang="fr-FR" sz="2000" b="1" cap="all" dirty="0" smtClean="0">
              <a:solidFill>
                <a:schemeClr val="bg1"/>
              </a:solidFill>
              <a:latin typeface="Garamond" panose="02020404030301010803" pitchFamily="18" charset="0"/>
            </a:endParaRPr>
          </a:p>
          <a:p>
            <a:pPr algn="ctr"/>
            <a:r>
              <a:rPr lang="fr-FR" b="1" cap="all" dirty="0" smtClean="0">
                <a:solidFill>
                  <a:schemeClr val="bg1"/>
                </a:solidFill>
                <a:latin typeface="Garamond" panose="02020404030301010803" pitchFamily="18" charset="0"/>
              </a:rPr>
              <a:t>Avocat associe</a:t>
            </a:r>
            <a:endParaRPr lang="fr-FR" b="1" cap="all" dirty="0" smtClean="0">
              <a:solidFill>
                <a:schemeClr val="bg1"/>
              </a:solidFill>
              <a:latin typeface="Garamond" panose="02020404030301010803" pitchFamily="18" charset="0"/>
            </a:endParaRPr>
          </a:p>
          <a:p>
            <a:pPr algn="ctr"/>
            <a:r>
              <a:rPr lang="fr-FR" b="1" cap="all" dirty="0" smtClean="0">
                <a:solidFill>
                  <a:schemeClr val="bg1"/>
                </a:solidFill>
                <a:latin typeface="Garamond" panose="02020404030301010803" pitchFamily="18" charset="0"/>
              </a:rPr>
              <a:t>Cabinet </a:t>
            </a:r>
            <a:r>
              <a:rPr lang="fr-FR" b="1" cap="all" dirty="0" err="1" smtClean="0">
                <a:solidFill>
                  <a:schemeClr val="bg1"/>
                </a:solidFill>
                <a:latin typeface="Garamond" panose="02020404030301010803" pitchFamily="18" charset="0"/>
              </a:rPr>
              <a:t>vatier</a:t>
            </a:r>
            <a:endParaRPr lang="fr-FR" b="1" cap="all" dirty="0" smtClean="0">
              <a:solidFill>
                <a:schemeClr val="bg1"/>
              </a:solidFill>
              <a:latin typeface="Garamond" panose="02020404030301010803" pitchFamily="18" charset="0"/>
            </a:endParaRPr>
          </a:p>
          <a:p>
            <a:pPr algn="ctr"/>
            <a:endParaRPr lang="fr-FR" sz="3600" b="1" cap="all" dirty="0">
              <a:solidFill>
                <a:schemeClr val="bg1"/>
              </a:solidFill>
              <a:latin typeface="Garamond" panose="02020404030301010803" pitchFamily="18" charset="0"/>
            </a:endParaRPr>
          </a:p>
          <a:p>
            <a:pPr algn="ctr"/>
            <a:endParaRPr lang="fr-FR" sz="3600" b="1" cap="all" dirty="0">
              <a:solidFill>
                <a:schemeClr val="bg1"/>
              </a:solidFill>
              <a:latin typeface="Garamond" panose="02020404030301010803" pitchFamily="18" charset="0"/>
            </a:endParaRPr>
          </a:p>
          <a:p>
            <a:pPr algn="ctr"/>
            <a:endParaRPr lang="fr-FR" sz="3600" b="1" cap="all" dirty="0" smtClean="0">
              <a:solidFill>
                <a:schemeClr val="bg1"/>
              </a:solidFill>
              <a:latin typeface="Garamond" panose="02020404030301010803" pitchFamily="18" charset="0"/>
            </a:endParaRPr>
          </a:p>
        </p:txBody>
      </p:sp>
      <p:sp>
        <p:nvSpPr>
          <p:cNvPr id="10" name="ZoneTexte 9"/>
          <p:cNvSpPr txBox="1"/>
          <p:nvPr/>
        </p:nvSpPr>
        <p:spPr>
          <a:xfrm>
            <a:off x="107504" y="4355554"/>
            <a:ext cx="8928992" cy="707886"/>
          </a:xfrm>
          <a:prstGeom prst="rect">
            <a:avLst/>
          </a:prstGeom>
          <a:noFill/>
        </p:spPr>
        <p:txBody>
          <a:bodyPr wrap="square">
            <a:spAutoFit/>
          </a:bodyPr>
          <a:lstStyle/>
          <a:p>
            <a:pPr>
              <a:defRPr/>
            </a:pPr>
            <a:endParaRPr lang="fr-FR" sz="2000" b="1" dirty="0" smtClean="0">
              <a:latin typeface="Garamond" pitchFamily="18" charset="0"/>
            </a:endParaRPr>
          </a:p>
          <a:p>
            <a:r>
              <a:rPr lang="fr-FR" sz="2000" b="1" dirty="0" smtClean="0">
                <a:latin typeface="Garamond" pitchFamily="18" charset="0"/>
              </a:rPr>
              <a:t>					</a:t>
            </a:r>
            <a:endParaRPr lang="fr-FR" sz="2000" b="1" dirty="0">
              <a:latin typeface="Garamond" pitchFamily="18" charset="0"/>
            </a:endParaRPr>
          </a:p>
        </p:txBody>
      </p:sp>
    </p:spTree>
    <p:extLst>
      <p:ext uri="{BB962C8B-B14F-4D97-AF65-F5344CB8AC3E}">
        <p14:creationId xmlns:p14="http://schemas.microsoft.com/office/powerpoint/2010/main" val="351109478"/>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0" y="1052736"/>
            <a:ext cx="8928991" cy="3970318"/>
          </a:xfrm>
          <a:prstGeom prst="rect">
            <a:avLst/>
          </a:prstGeom>
          <a:noFill/>
        </p:spPr>
        <p:txBody>
          <a:bodyPr wrap="square" rtlCol="0">
            <a:spAutoFit/>
          </a:bodyPr>
          <a:lstStyle/>
          <a:p>
            <a:pPr algn="just"/>
            <a:endParaRPr lang="fr-FR" b="1" dirty="0" smtClean="0">
              <a:latin typeface="Garamond" panose="02020404030301010803" pitchFamily="18" charset="0"/>
            </a:endParaRPr>
          </a:p>
          <a:p>
            <a:pPr algn="just"/>
            <a:endParaRPr lang="fr-FR" b="1" dirty="0" smtClean="0">
              <a:solidFill>
                <a:srgbClr val="C00000"/>
              </a:solidFill>
              <a:latin typeface="Garamond" panose="02020404030301010803" pitchFamily="18" charset="0"/>
            </a:endParaRPr>
          </a:p>
          <a:p>
            <a:pPr algn="just"/>
            <a:endParaRPr lang="fr-FR" dirty="0">
              <a:latin typeface="Garamond" panose="02020404030301010803" pitchFamily="18" charset="0"/>
            </a:endParaRPr>
          </a:p>
          <a:p>
            <a:endParaRPr lang="fr-FR" b="1" dirty="0" smtClean="0">
              <a:latin typeface="Garamond" panose="02020404030301010803" pitchFamily="18" charset="0"/>
            </a:endParaRPr>
          </a:p>
          <a:p>
            <a:endParaRPr lang="fr-FR" b="1" dirty="0">
              <a:latin typeface="Garamond" panose="02020404030301010803" pitchFamily="18" charset="0"/>
            </a:endParaRPr>
          </a:p>
          <a:p>
            <a:endParaRPr lang="fr-FR" b="1" dirty="0" smtClean="0">
              <a:latin typeface="Garamond" panose="02020404030301010803" pitchFamily="18" charset="0"/>
            </a:endParaRPr>
          </a:p>
          <a:p>
            <a:pPr lvl="2" algn="just"/>
            <a:endParaRPr lang="fr-FR" b="1" dirty="0" smtClean="0">
              <a:latin typeface="Garamond" panose="02020404030301010803" pitchFamily="18" charset="0"/>
            </a:endParaRPr>
          </a:p>
          <a:p>
            <a:pPr lvl="2" algn="just"/>
            <a:endParaRPr lang="fr-FR" b="1" dirty="0">
              <a:latin typeface="Garamond" panose="02020404030301010803" pitchFamily="18" charset="0"/>
            </a:endParaRPr>
          </a:p>
          <a:p>
            <a:pPr lvl="2" algn="just"/>
            <a:r>
              <a:rPr lang="fr-FR" sz="2400" b="1" dirty="0" smtClean="0">
                <a:latin typeface="Garamond" panose="02020404030301010803" pitchFamily="18" charset="0"/>
              </a:rPr>
              <a:t>CHAPITRE IV</a:t>
            </a:r>
          </a:p>
          <a:p>
            <a:pPr lvl="2" algn="just"/>
            <a:r>
              <a:rPr lang="fr-FR" sz="2400" b="1" dirty="0" smtClean="0">
                <a:latin typeface="Garamond" panose="02020404030301010803" pitchFamily="18" charset="0"/>
              </a:rPr>
              <a:t>Dispositions relatives au capital des sociétés</a:t>
            </a:r>
          </a:p>
          <a:p>
            <a:pPr lvl="2" algn="just"/>
            <a:r>
              <a:rPr lang="fr-FR" sz="2400" b="1" u="sng" dirty="0" smtClean="0">
                <a:latin typeface="Garamond" panose="02020404030301010803" pitchFamily="18" charset="0"/>
              </a:rPr>
              <a:t>Article 67 </a:t>
            </a:r>
          </a:p>
          <a:p>
            <a:endParaRPr lang="fr-FR" b="1" dirty="0" smtClean="0">
              <a:latin typeface="Garamond" panose="02020404030301010803" pitchFamily="18" charset="0"/>
            </a:endParaRPr>
          </a:p>
          <a:p>
            <a:endParaRPr lang="fr-FR" dirty="0">
              <a:latin typeface="Garamond" panose="02020404030301010803" pitchFamily="18" charset="0"/>
            </a:endParaRPr>
          </a:p>
        </p:txBody>
      </p:sp>
      <p:sp>
        <p:nvSpPr>
          <p:cNvPr id="6" name="ZoneTexte 5"/>
          <p:cNvSpPr txBox="1"/>
          <p:nvPr/>
        </p:nvSpPr>
        <p:spPr>
          <a:xfrm>
            <a:off x="-16570" y="1086594"/>
            <a:ext cx="9057776" cy="830997"/>
          </a:xfrm>
          <a:prstGeom prst="rect">
            <a:avLst/>
          </a:prstGeom>
          <a:noFill/>
        </p:spPr>
        <p:txBody>
          <a:bodyPr wrap="square" rtlCol="0">
            <a:spAutoFit/>
          </a:bodyPr>
          <a:lstStyle/>
          <a:p>
            <a:pPr marL="342900" indent="-342900" algn="ctr"/>
            <a:r>
              <a:rPr lang="fr-FR" sz="2400" b="1" dirty="0" smtClean="0">
                <a:solidFill>
                  <a:srgbClr val="C00000"/>
                </a:solidFill>
                <a:latin typeface="Garamond" pitchFamily="18" charset="0"/>
              </a:rPr>
              <a:t>Loi du 6 août 2015 </a:t>
            </a:r>
            <a:r>
              <a:rPr lang="fr-FR" sz="2400" b="1" dirty="0">
                <a:solidFill>
                  <a:srgbClr val="C00000"/>
                </a:solidFill>
                <a:latin typeface="Garamond" pitchFamily="18" charset="0"/>
              </a:rPr>
              <a:t>pour la croissance, l'activité et l'égalité des </a:t>
            </a:r>
            <a:r>
              <a:rPr lang="fr-FR" sz="2400" b="1" dirty="0" smtClean="0">
                <a:solidFill>
                  <a:srgbClr val="C00000"/>
                </a:solidFill>
                <a:latin typeface="Garamond" pitchFamily="18" charset="0"/>
              </a:rPr>
              <a:t>chances économiques dite « </a:t>
            </a:r>
            <a:r>
              <a:rPr lang="fr-FR" sz="2400" b="1" dirty="0" err="1" smtClean="0">
                <a:solidFill>
                  <a:srgbClr val="C00000"/>
                </a:solidFill>
                <a:latin typeface="Garamond" pitchFamily="18" charset="0"/>
              </a:rPr>
              <a:t>Macron</a:t>
            </a:r>
            <a:r>
              <a:rPr lang="fr-FR" sz="2400" b="1" dirty="0" smtClean="0">
                <a:solidFill>
                  <a:srgbClr val="C00000"/>
                </a:solidFill>
                <a:latin typeface="Garamond" pitchFamily="18" charset="0"/>
              </a:rPr>
              <a:t> » </a:t>
            </a:r>
            <a:endParaRPr lang="fr-FR" sz="2400" b="1" dirty="0">
              <a:solidFill>
                <a:srgbClr val="C00000"/>
              </a:solidFill>
              <a:latin typeface="Garamond" pitchFamily="18" charset="0"/>
            </a:endParaRPr>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7384"/>
            <a:ext cx="919162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Julien\Desktop\Stage 2010\logo_vatier_associes_hom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2375" y="6321425"/>
            <a:ext cx="1571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5662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31315" y="621904"/>
            <a:ext cx="8928991" cy="5970865"/>
          </a:xfrm>
          <a:prstGeom prst="rect">
            <a:avLst/>
          </a:prstGeom>
          <a:noFill/>
        </p:spPr>
        <p:txBody>
          <a:bodyPr wrap="square" rtlCol="0">
            <a:spAutoFit/>
          </a:bodyPr>
          <a:lstStyle/>
          <a:p>
            <a:pPr marL="285750" indent="-285750" algn="just">
              <a:buFont typeface="Wingdings" pitchFamily="2" charset="2"/>
              <a:buChar char="Ø"/>
            </a:pPr>
            <a:r>
              <a:rPr lang="fr-FR" sz="2000" b="1" i="1" u="sng" dirty="0" smtClean="0">
                <a:latin typeface="Garamond" panose="02020404030301010803" pitchFamily="18" charset="0"/>
              </a:rPr>
              <a:t>Modifications relatives aux laboratoires étrangers</a:t>
            </a:r>
          </a:p>
          <a:p>
            <a:pPr algn="just"/>
            <a:endParaRPr lang="fr-FR" sz="2000" b="1" i="1" u="sng" dirty="0">
              <a:latin typeface="Garamond" panose="02020404030301010803" pitchFamily="18" charset="0"/>
            </a:endParaRPr>
          </a:p>
          <a:p>
            <a:pPr algn="just"/>
            <a:r>
              <a:rPr lang="fr-FR" dirty="0" smtClean="0">
                <a:latin typeface="Garamond" panose="02020404030301010803" pitchFamily="18" charset="0"/>
              </a:rPr>
              <a:t>…</a:t>
            </a:r>
          </a:p>
          <a:p>
            <a:pPr algn="just"/>
            <a:r>
              <a:rPr lang="fr-FR" dirty="0" smtClean="0">
                <a:latin typeface="Garamond" panose="02020404030301010803" pitchFamily="18" charset="0"/>
              </a:rPr>
              <a:t>2</a:t>
            </a:r>
            <a:r>
              <a:rPr lang="fr-FR" dirty="0">
                <a:latin typeface="Garamond" panose="02020404030301010803" pitchFamily="18" charset="0"/>
              </a:rPr>
              <a:t>° L’article 5 est ainsi modifié :</a:t>
            </a:r>
          </a:p>
          <a:p>
            <a:pPr algn="just"/>
            <a:r>
              <a:rPr lang="fr-FR" dirty="0">
                <a:latin typeface="Garamond" panose="02020404030301010803" pitchFamily="18" charset="0"/>
              </a:rPr>
              <a:t>a) Les deux premiers alinéas sont remplacés par trois alinéas ainsi rédigés :</a:t>
            </a:r>
          </a:p>
          <a:p>
            <a:pPr algn="just"/>
            <a:r>
              <a:rPr lang="fr-FR" dirty="0">
                <a:latin typeface="Garamond" panose="02020404030301010803" pitchFamily="18" charset="0"/>
              </a:rPr>
              <a:t>« I. – Sous réserve de l’article 6 :</a:t>
            </a:r>
          </a:p>
          <a:p>
            <a:pPr algn="just"/>
            <a:r>
              <a:rPr lang="fr-FR" dirty="0">
                <a:latin typeface="Garamond" panose="02020404030301010803" pitchFamily="18" charset="0"/>
              </a:rPr>
              <a:t>« A. – Plus de la moitié du capital social et des droits de vote doit être</a:t>
            </a:r>
          </a:p>
          <a:p>
            <a:pPr algn="just"/>
            <a:r>
              <a:rPr lang="fr-FR" dirty="0">
                <a:latin typeface="Garamond" panose="02020404030301010803" pitchFamily="18" charset="0"/>
              </a:rPr>
              <a:t>détenue, directement ou par l’intermédiaire des sociétés mentionnées</a:t>
            </a:r>
          </a:p>
          <a:p>
            <a:pPr algn="just"/>
            <a:r>
              <a:rPr lang="fr-FR" dirty="0">
                <a:latin typeface="Garamond" panose="02020404030301010803" pitchFamily="18" charset="0"/>
              </a:rPr>
              <a:t>au 4° du B du présent I, par des professionnels en exercice au sein de la</a:t>
            </a:r>
          </a:p>
          <a:p>
            <a:pPr algn="just"/>
            <a:r>
              <a:rPr lang="fr-FR" dirty="0">
                <a:latin typeface="Garamond" panose="02020404030301010803" pitchFamily="18" charset="0"/>
              </a:rPr>
              <a:t>société ;</a:t>
            </a:r>
          </a:p>
          <a:p>
            <a:pPr algn="just"/>
            <a:r>
              <a:rPr lang="fr-FR" dirty="0">
                <a:latin typeface="Garamond" panose="02020404030301010803" pitchFamily="18" charset="0"/>
              </a:rPr>
              <a:t>« B. – Le complément peut être détenu par : » ;</a:t>
            </a:r>
          </a:p>
          <a:p>
            <a:pPr algn="just"/>
            <a:r>
              <a:rPr lang="fr-FR" dirty="0">
                <a:latin typeface="Garamond" panose="02020404030301010803" pitchFamily="18" charset="0"/>
              </a:rPr>
              <a:t>b) Après le 5°, il est inséré un 6° ainsi rédigé :</a:t>
            </a:r>
          </a:p>
          <a:p>
            <a:pPr algn="just"/>
            <a:r>
              <a:rPr lang="fr-FR" dirty="0">
                <a:solidFill>
                  <a:srgbClr val="C00000"/>
                </a:solidFill>
                <a:latin typeface="Garamond" panose="02020404030301010803" pitchFamily="18" charset="0"/>
              </a:rPr>
              <a:t>« 6° Toute personne physique ou morale légalement établie dans un</a:t>
            </a:r>
          </a:p>
          <a:p>
            <a:pPr algn="just"/>
            <a:r>
              <a:rPr lang="fr-FR" dirty="0">
                <a:solidFill>
                  <a:srgbClr val="C00000"/>
                </a:solidFill>
                <a:latin typeface="Garamond" panose="02020404030301010803" pitchFamily="18" charset="0"/>
              </a:rPr>
              <a:t>autre État membre de l’Union européenne ou partie à l’accord sur l’Espace</a:t>
            </a:r>
          </a:p>
          <a:p>
            <a:pPr algn="just"/>
            <a:r>
              <a:rPr lang="fr-FR" dirty="0">
                <a:solidFill>
                  <a:srgbClr val="C00000"/>
                </a:solidFill>
                <a:latin typeface="Garamond" panose="02020404030301010803" pitchFamily="18" charset="0"/>
              </a:rPr>
              <a:t>économique européen ou dans la Confédération suisse qui exerce, dans l’un</a:t>
            </a:r>
          </a:p>
          <a:p>
            <a:pPr algn="just"/>
            <a:r>
              <a:rPr lang="fr-FR" dirty="0">
                <a:solidFill>
                  <a:srgbClr val="C00000"/>
                </a:solidFill>
                <a:latin typeface="Garamond" panose="02020404030301010803" pitchFamily="18" charset="0"/>
              </a:rPr>
              <a:t>de ces États, une activité soumise à un statut législatif ou réglementaire ou</a:t>
            </a:r>
          </a:p>
          <a:p>
            <a:pPr algn="just"/>
            <a:r>
              <a:rPr lang="fr-FR" dirty="0">
                <a:solidFill>
                  <a:srgbClr val="C00000"/>
                </a:solidFill>
                <a:latin typeface="Garamond" panose="02020404030301010803" pitchFamily="18" charset="0"/>
              </a:rPr>
              <a:t>subordonnée à la possession d’une qualification nationale ou internationale</a:t>
            </a:r>
          </a:p>
          <a:p>
            <a:pPr algn="just"/>
            <a:r>
              <a:rPr lang="fr-FR" dirty="0">
                <a:solidFill>
                  <a:srgbClr val="C00000"/>
                </a:solidFill>
                <a:latin typeface="Garamond" panose="02020404030301010803" pitchFamily="18" charset="0"/>
              </a:rPr>
              <a:t>reconnue et dont l’exercice constitue l’objet social de la société et, s’il</a:t>
            </a:r>
          </a:p>
          <a:p>
            <a:pPr algn="just"/>
            <a:r>
              <a:rPr lang="fr-FR" dirty="0">
                <a:solidFill>
                  <a:srgbClr val="C00000"/>
                </a:solidFill>
                <a:latin typeface="Garamond" panose="02020404030301010803" pitchFamily="18" charset="0"/>
              </a:rPr>
              <a:t>s’agit d’une personne morale, qui répond, directement ou indirectement par</a:t>
            </a:r>
          </a:p>
          <a:p>
            <a:pPr algn="just"/>
            <a:r>
              <a:rPr lang="fr-FR" dirty="0">
                <a:solidFill>
                  <a:srgbClr val="C00000"/>
                </a:solidFill>
                <a:latin typeface="Garamond" panose="02020404030301010803" pitchFamily="18" charset="0"/>
              </a:rPr>
              <a:t>l’intermédiaire d’une autre personne morale, aux exigences de détention du</a:t>
            </a:r>
          </a:p>
          <a:p>
            <a:pPr algn="just"/>
            <a:r>
              <a:rPr lang="fr-FR" dirty="0">
                <a:solidFill>
                  <a:srgbClr val="C00000"/>
                </a:solidFill>
                <a:latin typeface="Garamond" panose="02020404030301010803" pitchFamily="18" charset="0"/>
              </a:rPr>
              <a:t>capital et des droits de vote prévues par la présente loi ; </a:t>
            </a:r>
            <a:r>
              <a:rPr lang="fr-FR" dirty="0">
                <a:latin typeface="Garamond" panose="02020404030301010803" pitchFamily="18" charset="0"/>
              </a:rPr>
              <a:t>»</a:t>
            </a:r>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7384"/>
            <a:ext cx="919162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Julien\Desktop\Stage 2010\logo_vatier_associes_hom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2375" y="6321425"/>
            <a:ext cx="1571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5566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31315" y="621904"/>
            <a:ext cx="8928991" cy="4524315"/>
          </a:xfrm>
          <a:prstGeom prst="rect">
            <a:avLst/>
          </a:prstGeom>
          <a:noFill/>
        </p:spPr>
        <p:txBody>
          <a:bodyPr wrap="square" rtlCol="0">
            <a:spAutoFit/>
          </a:bodyPr>
          <a:lstStyle/>
          <a:p>
            <a:pPr marL="285750" indent="-285750" algn="just">
              <a:buFont typeface="Wingdings" pitchFamily="2" charset="2"/>
              <a:buChar char="Ø"/>
            </a:pPr>
            <a:r>
              <a:rPr lang="fr-FR" sz="2000" b="1" i="1" u="sng" dirty="0" smtClean="0">
                <a:latin typeface="Garamond" panose="02020404030301010803" pitchFamily="18" charset="0"/>
              </a:rPr>
              <a:t>Substitution de l’article 6 à l’article 5-1</a:t>
            </a:r>
          </a:p>
          <a:p>
            <a:pPr marL="285750" indent="-285750" algn="just">
              <a:buFont typeface="Wingdings" pitchFamily="2" charset="2"/>
              <a:buChar char="Ø"/>
            </a:pPr>
            <a:endParaRPr lang="fr-FR" b="1" i="1" u="sng" dirty="0">
              <a:latin typeface="Garamond" panose="02020404030301010803" pitchFamily="18" charset="0"/>
            </a:endParaRPr>
          </a:p>
          <a:p>
            <a:pPr algn="just"/>
            <a:r>
              <a:rPr lang="fr-FR" dirty="0" smtClean="0">
                <a:latin typeface="Garamond" panose="02020404030301010803" pitchFamily="18" charset="0"/>
              </a:rPr>
              <a:t>…</a:t>
            </a:r>
            <a:endParaRPr lang="fr-FR" dirty="0" smtClean="0">
              <a:latin typeface="Garamond" panose="02020404030301010803" pitchFamily="18" charset="0"/>
            </a:endParaRPr>
          </a:p>
          <a:p>
            <a:r>
              <a:rPr lang="fr-FR" dirty="0">
                <a:solidFill>
                  <a:srgbClr val="C00000"/>
                </a:solidFill>
                <a:latin typeface="Garamond" pitchFamily="18" charset="0"/>
              </a:rPr>
              <a:t>III. – L’article L. 6223-8 du même code est ainsi modifié :</a:t>
            </a:r>
          </a:p>
          <a:p>
            <a:r>
              <a:rPr lang="fr-FR" dirty="0">
                <a:solidFill>
                  <a:srgbClr val="C00000"/>
                </a:solidFill>
                <a:latin typeface="Garamond" pitchFamily="18" charset="0"/>
              </a:rPr>
              <a:t>– 96 –</a:t>
            </a:r>
          </a:p>
          <a:p>
            <a:r>
              <a:rPr lang="fr-FR" dirty="0">
                <a:solidFill>
                  <a:srgbClr val="C00000"/>
                </a:solidFill>
                <a:latin typeface="Garamond" pitchFamily="18" charset="0"/>
              </a:rPr>
              <a:t>1° Au I, la référence : « premier alinéa de l’article 5-1 » est remplacée</a:t>
            </a:r>
          </a:p>
          <a:p>
            <a:r>
              <a:rPr lang="fr-FR" dirty="0">
                <a:solidFill>
                  <a:srgbClr val="C00000"/>
                </a:solidFill>
                <a:latin typeface="Garamond" pitchFamily="18" charset="0"/>
              </a:rPr>
              <a:t>par la référence : « 2° du I de l’article 6 » ;</a:t>
            </a:r>
          </a:p>
          <a:p>
            <a:r>
              <a:rPr lang="fr-FR" dirty="0">
                <a:solidFill>
                  <a:srgbClr val="C00000"/>
                </a:solidFill>
                <a:latin typeface="Garamond" pitchFamily="18" charset="0"/>
              </a:rPr>
              <a:t>2° Le II est ainsi modifié :</a:t>
            </a:r>
          </a:p>
          <a:p>
            <a:r>
              <a:rPr lang="fr-FR" i="1" dirty="0">
                <a:solidFill>
                  <a:srgbClr val="C00000"/>
                </a:solidFill>
                <a:latin typeface="Garamond" pitchFamily="18" charset="0"/>
              </a:rPr>
              <a:t>a) </a:t>
            </a:r>
            <a:r>
              <a:rPr lang="fr-FR" dirty="0">
                <a:solidFill>
                  <a:srgbClr val="C00000"/>
                </a:solidFill>
                <a:latin typeface="Garamond" pitchFamily="18" charset="0"/>
              </a:rPr>
              <a:t>Au premier alinéa, la référence : « à l’article 5-1 » est remplacée par</a:t>
            </a:r>
          </a:p>
          <a:p>
            <a:r>
              <a:rPr lang="fr-FR" dirty="0">
                <a:solidFill>
                  <a:srgbClr val="C00000"/>
                </a:solidFill>
                <a:latin typeface="Garamond" pitchFamily="18" charset="0"/>
              </a:rPr>
              <a:t>la référence : « au 2° du I de l’article 6 » ;</a:t>
            </a:r>
          </a:p>
          <a:p>
            <a:r>
              <a:rPr lang="fr-FR" i="1" dirty="0">
                <a:solidFill>
                  <a:srgbClr val="C00000"/>
                </a:solidFill>
                <a:latin typeface="Garamond" pitchFamily="18" charset="0"/>
              </a:rPr>
              <a:t>b) </a:t>
            </a:r>
            <a:r>
              <a:rPr lang="fr-FR" dirty="0">
                <a:solidFill>
                  <a:srgbClr val="C00000"/>
                </a:solidFill>
                <a:latin typeface="Garamond" pitchFamily="18" charset="0"/>
              </a:rPr>
              <a:t>La dernière phrase du second alinéa est ainsi modifiée :</a:t>
            </a:r>
          </a:p>
          <a:p>
            <a:r>
              <a:rPr lang="fr-FR" dirty="0">
                <a:solidFill>
                  <a:srgbClr val="C00000"/>
                </a:solidFill>
                <a:latin typeface="Garamond" pitchFamily="18" charset="0"/>
              </a:rPr>
              <a:t>– après le mot : « application », est insérée la référence : « du III » ;</a:t>
            </a:r>
          </a:p>
          <a:p>
            <a:r>
              <a:rPr lang="fr-FR" dirty="0">
                <a:solidFill>
                  <a:srgbClr val="C00000"/>
                </a:solidFill>
                <a:latin typeface="Garamond" pitchFamily="18" charset="0"/>
              </a:rPr>
              <a:t>– après le mot : « conditions », la fin est ainsi rédigée : « du A du I de</a:t>
            </a:r>
          </a:p>
          <a:p>
            <a:r>
              <a:rPr lang="fr-FR" dirty="0">
                <a:solidFill>
                  <a:srgbClr val="C00000"/>
                </a:solidFill>
                <a:latin typeface="Garamond" pitchFamily="18" charset="0"/>
              </a:rPr>
              <a:t>l’article 5 de la même loi ou des 1° et 5° du B du même I. »</a:t>
            </a:r>
          </a:p>
          <a:p>
            <a:pPr algn="just"/>
            <a:endParaRPr lang="fr-FR" i="1" u="sng" dirty="0">
              <a:solidFill>
                <a:srgbClr val="C00000"/>
              </a:solidFill>
              <a:latin typeface="Garamond" panose="02020404030301010803" pitchFamily="18" charset="0"/>
            </a:endParaRPr>
          </a:p>
          <a:p>
            <a:pPr lvl="1"/>
            <a:endParaRPr lang="fr-FR" dirty="0">
              <a:latin typeface="Garamond" panose="02020404030301010803" pitchFamily="18" charset="0"/>
            </a:endParaRPr>
          </a:p>
        </p:txBody>
      </p:sp>
      <p:pic>
        <p:nvPicPr>
          <p:cNvPr id="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7384"/>
            <a:ext cx="919162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Julien\Desktop\Stage 2010\logo_vatier_associes_hom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2375" y="6321425"/>
            <a:ext cx="1571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2908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31315" y="621904"/>
            <a:ext cx="8928991" cy="6186309"/>
          </a:xfrm>
          <a:prstGeom prst="rect">
            <a:avLst/>
          </a:prstGeom>
          <a:noFill/>
        </p:spPr>
        <p:txBody>
          <a:bodyPr wrap="square" rtlCol="0">
            <a:spAutoFit/>
          </a:bodyPr>
          <a:lstStyle/>
          <a:p>
            <a:pPr marL="285750" indent="-285750" algn="just">
              <a:buFont typeface="Wingdings" pitchFamily="2" charset="2"/>
              <a:buChar char="Ø"/>
            </a:pPr>
            <a:r>
              <a:rPr lang="fr-FR" sz="2000" b="1" i="1" u="sng" dirty="0" smtClean="0">
                <a:latin typeface="Garamond" panose="02020404030301010803" pitchFamily="18" charset="0"/>
              </a:rPr>
              <a:t>Article L 6223-8  CSP droit positif</a:t>
            </a:r>
          </a:p>
          <a:p>
            <a:pPr algn="just"/>
            <a:endParaRPr lang="fr-FR" b="1" i="1" u="sng" dirty="0" smtClean="0">
              <a:latin typeface="Garamond" panose="02020404030301010803" pitchFamily="18" charset="0"/>
            </a:endParaRPr>
          </a:p>
          <a:p>
            <a:r>
              <a:rPr lang="fr-FR" dirty="0" smtClean="0"/>
              <a:t>«</a:t>
            </a:r>
            <a:r>
              <a:rPr lang="fr-FR" sz="1700" dirty="0" smtClean="0"/>
              <a:t> </a:t>
            </a:r>
            <a:r>
              <a:rPr lang="fr-FR" sz="1700" i="1" dirty="0" err="1" smtClean="0">
                <a:latin typeface="Garamond" pitchFamily="18" charset="0"/>
              </a:rPr>
              <a:t>I</a:t>
            </a:r>
            <a:r>
              <a:rPr lang="fr-FR" sz="1700" i="1" dirty="0" err="1">
                <a:latin typeface="Garamond" pitchFamily="18" charset="0"/>
              </a:rPr>
              <a:t>.-Le</a:t>
            </a:r>
            <a:r>
              <a:rPr lang="fr-FR" sz="1700" i="1" dirty="0">
                <a:latin typeface="Garamond" pitchFamily="18" charset="0"/>
              </a:rPr>
              <a:t> 2° du I de l'article 6 de la loi n° 90-1258 du 31 décembre 1990 relative à l'exercice sous forme de sociétés des professions libérales soumises à un statut législatif ou réglementaire ou dont le titre est protégé et aux sociétés de participations financières de professions libérales n'est pas applicable aux sociétés d'exercice libéral de biologistes médicaux. </a:t>
            </a:r>
            <a:endParaRPr lang="fr-FR" sz="1700" i="1" dirty="0" smtClean="0">
              <a:latin typeface="Garamond" pitchFamily="18" charset="0"/>
            </a:endParaRPr>
          </a:p>
          <a:p>
            <a:endParaRPr lang="fr-FR" sz="1700" i="1" dirty="0">
              <a:latin typeface="Garamond" pitchFamily="18" charset="0"/>
            </a:endParaRPr>
          </a:p>
          <a:p>
            <a:r>
              <a:rPr lang="fr-FR" sz="1700" i="1" dirty="0" err="1">
                <a:latin typeface="Garamond" pitchFamily="18" charset="0"/>
              </a:rPr>
              <a:t>II.-Les</a:t>
            </a:r>
            <a:r>
              <a:rPr lang="fr-FR" sz="1700" i="1" dirty="0">
                <a:latin typeface="Garamond" pitchFamily="18" charset="0"/>
              </a:rPr>
              <a:t> sociétés d'exercice libéral de biologistes médicaux créées antérieurement à la date de promulgation de la loi n° </a:t>
            </a:r>
            <a:r>
              <a:rPr lang="fr-FR" sz="1700" i="1" dirty="0" smtClean="0">
                <a:latin typeface="Garamond" pitchFamily="18" charset="0"/>
              </a:rPr>
              <a:t>2013-442 du </a:t>
            </a:r>
            <a:r>
              <a:rPr lang="fr-FR" sz="1700" i="1" dirty="0">
                <a:latin typeface="Garamond" pitchFamily="18" charset="0"/>
              </a:rPr>
              <a:t>30 mai 2013 portant réforme de la biologie médicale et qui, à cette date, ne respectent pas le I du présent article ou le I de l'article 10 de la même loi conservent la faculté de bénéficier de la dérogation prévue au 2° du I de l'article 6 de la loi n° 90-1258 du 31 décembre 1990 précitée. </a:t>
            </a:r>
            <a:endParaRPr lang="fr-FR" sz="1700" i="1" dirty="0" smtClean="0">
              <a:latin typeface="Garamond" pitchFamily="18" charset="0"/>
            </a:endParaRPr>
          </a:p>
          <a:p>
            <a:endParaRPr lang="fr-FR" sz="1700" i="1" dirty="0">
              <a:latin typeface="Garamond" pitchFamily="18" charset="0"/>
            </a:endParaRPr>
          </a:p>
          <a:p>
            <a:r>
              <a:rPr lang="fr-FR" sz="1700" i="1" dirty="0">
                <a:latin typeface="Garamond" pitchFamily="18" charset="0"/>
              </a:rPr>
              <a:t>La cession de leurs parts sociales ou actions se fait prioritairement au bénéfice des biologistes exerçant dans ces sociétés. Si ces derniers se trouvent dans l'incapacité d'acquérir les parts sociales ou les actions qui leur sont proposées, la cession peut avoir lieu au bénéfice de toute personne physique ou morale exerçant la profession de biologiste médical ou de toute société de participations financières de profession libérale de biologistes médicaux. Sous réserve du respect des seuils prévus en application du III de l'article </a:t>
            </a:r>
            <a:r>
              <a:rPr lang="fr-FR" sz="1700" i="1" dirty="0" smtClean="0">
                <a:latin typeface="Garamond" pitchFamily="18" charset="0"/>
              </a:rPr>
              <a:t>6 </a:t>
            </a:r>
            <a:r>
              <a:rPr lang="fr-FR" sz="1700" i="1" dirty="0">
                <a:latin typeface="Garamond" pitchFamily="18" charset="0"/>
              </a:rPr>
              <a:t>de la loi n° 90-1258 du 31 décembre 1990 précitée, cette cession peut également avoir lieu au bénéfice d'une ou plusieurs personnes ne répondant pas aux conditions du A du I de l'article 5 de la même loi ou des 1° et 5° du B du même I</a:t>
            </a:r>
            <a:r>
              <a:rPr lang="fr-FR" sz="1700" i="1" dirty="0" smtClean="0">
                <a:latin typeface="Garamond" pitchFamily="18" charset="0"/>
              </a:rPr>
              <a:t>.</a:t>
            </a:r>
          </a:p>
          <a:p>
            <a:endParaRPr lang="fr-FR" sz="1700" i="1" dirty="0">
              <a:latin typeface="Garamond" pitchFamily="18" charset="0"/>
            </a:endParaRPr>
          </a:p>
          <a:p>
            <a:r>
              <a:rPr lang="fr-FR" sz="1700" i="1" dirty="0" err="1">
                <a:latin typeface="Garamond" pitchFamily="18" charset="0"/>
              </a:rPr>
              <a:t>III.-L'ensemble</a:t>
            </a:r>
            <a:r>
              <a:rPr lang="fr-FR" sz="1700" i="1" dirty="0">
                <a:latin typeface="Garamond" pitchFamily="18" charset="0"/>
              </a:rPr>
              <a:t> des contrats et des conventions signés dans le cadre des sociétés d'exercice libéral est communiqué à l'ordre compétent, en application des articles L. 4113-9 et L. </a:t>
            </a:r>
            <a:r>
              <a:rPr lang="fr-FR" sz="1700" i="1" dirty="0" smtClean="0">
                <a:latin typeface="Garamond" pitchFamily="18" charset="0"/>
              </a:rPr>
              <a:t>4221-19.Toute </a:t>
            </a:r>
            <a:r>
              <a:rPr lang="fr-FR" sz="1700" i="1" dirty="0">
                <a:latin typeface="Garamond" pitchFamily="18" charset="0"/>
              </a:rPr>
              <a:t>convention ou clause cachée est alors inopposable</a:t>
            </a:r>
            <a:r>
              <a:rPr lang="fr-FR" sz="1700" dirty="0" smtClean="0">
                <a:latin typeface="Garamond" pitchFamily="18" charset="0"/>
              </a:rPr>
              <a:t>. »</a:t>
            </a:r>
            <a:endParaRPr lang="fr-FR" sz="1700" dirty="0">
              <a:latin typeface="Garamond" pitchFamily="18" charset="0"/>
            </a:endParaRPr>
          </a:p>
          <a:p>
            <a:r>
              <a:rPr lang="fr-FR" dirty="0">
                <a:latin typeface="Garamond" pitchFamily="18" charset="0"/>
              </a:rPr>
              <a:t/>
            </a:r>
            <a:br>
              <a:rPr lang="fr-FR" dirty="0">
                <a:latin typeface="Garamond" pitchFamily="18" charset="0"/>
              </a:rPr>
            </a:br>
            <a:endParaRPr lang="fr-FR" i="1" u="sng" dirty="0">
              <a:latin typeface="Garamond" panose="02020404030301010803" pitchFamily="18" charset="0"/>
            </a:endParaRPr>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7384"/>
            <a:ext cx="919162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Julien\Desktop\Stage 2010\logo_vatier_associes_hom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2375" y="6321425"/>
            <a:ext cx="1571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7392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2313</TotalTime>
  <Words>437</Words>
  <Application>Microsoft Office PowerPoint</Application>
  <PresentationFormat>Affichage à l'écran (4:3)</PresentationFormat>
  <Paragraphs>70</Paragraphs>
  <Slides>5</Slides>
  <Notes>2</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 : Heure :</dc:title>
  <dc:creator>CELINE ROQUELLE-MEYER</dc:creator>
  <cp:lastModifiedBy>CRO</cp:lastModifiedBy>
  <cp:revision>386</cp:revision>
  <cp:lastPrinted>2015-09-29T09:04:55Z</cp:lastPrinted>
  <dcterms:created xsi:type="dcterms:W3CDTF">2012-06-19T15:19:54Z</dcterms:created>
  <dcterms:modified xsi:type="dcterms:W3CDTF">2015-12-01T09:40:10Z</dcterms:modified>
</cp:coreProperties>
</file>