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6695" r:id="rId2"/>
  </p:sldMasterIdLst>
  <p:notesMasterIdLst>
    <p:notesMasterId r:id="rId24"/>
  </p:notesMasterIdLst>
  <p:handoutMasterIdLst>
    <p:handoutMasterId r:id="rId25"/>
  </p:handoutMasterIdLst>
  <p:sldIdLst>
    <p:sldId id="297" r:id="rId3"/>
    <p:sldId id="469" r:id="rId4"/>
    <p:sldId id="452" r:id="rId5"/>
    <p:sldId id="453" r:id="rId6"/>
    <p:sldId id="455" r:id="rId7"/>
    <p:sldId id="460" r:id="rId8"/>
    <p:sldId id="454" r:id="rId9"/>
    <p:sldId id="456" r:id="rId10"/>
    <p:sldId id="451" r:id="rId11"/>
    <p:sldId id="450" r:id="rId12"/>
    <p:sldId id="468" r:id="rId13"/>
    <p:sldId id="457" r:id="rId14"/>
    <p:sldId id="446" r:id="rId15"/>
    <p:sldId id="444" r:id="rId16"/>
    <p:sldId id="459" r:id="rId17"/>
    <p:sldId id="462" r:id="rId18"/>
    <p:sldId id="463" r:id="rId19"/>
    <p:sldId id="466" r:id="rId20"/>
    <p:sldId id="464" r:id="rId21"/>
    <p:sldId id="465" r:id="rId22"/>
    <p:sldId id="467" r:id="rId23"/>
  </p:sldIdLst>
  <p:sldSz cx="9906000" cy="6858000" type="A4"/>
  <p:notesSz cx="6877050" cy="100028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51">
          <p15:clr>
            <a:srgbClr val="A4A3A4"/>
          </p15:clr>
        </p15:guide>
        <p15:guide id="2" pos="21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66"/>
    <a:srgbClr val="CCFF66"/>
    <a:srgbClr val="CCFF33"/>
    <a:srgbClr val="808000"/>
    <a:srgbClr val="669900"/>
    <a:srgbClr val="33CC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0" autoAdjust="0"/>
    <p:restoredTop sz="93683" autoAdjust="0"/>
  </p:normalViewPr>
  <p:slideViewPr>
    <p:cSldViewPr snapToObjects="1">
      <p:cViewPr varScale="1">
        <p:scale>
          <a:sx n="66" d="100"/>
          <a:sy n="66" d="100"/>
        </p:scale>
        <p:origin x="1061" y="53"/>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5" d="100"/>
          <a:sy n="55" d="100"/>
        </p:scale>
        <p:origin x="-1914" y="-96"/>
      </p:cViewPr>
      <p:guideLst>
        <p:guide orient="horz" pos="3151"/>
        <p:guide pos="216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81325" cy="500063"/>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eaLnBrk="1" hangingPunct="1">
              <a:defRPr sz="1200">
                <a:latin typeface="Arial" charset="0"/>
                <a:cs typeface="Arial" charset="0"/>
              </a:defRPr>
            </a:lvl1pPr>
          </a:lstStyle>
          <a:p>
            <a:pPr>
              <a:defRPr/>
            </a:pPr>
            <a:r>
              <a:rPr lang="fr-FR"/>
              <a:t>Biologiste infos - Journée du 27 janvier 2007</a:t>
            </a:r>
          </a:p>
        </p:txBody>
      </p:sp>
      <p:sp>
        <p:nvSpPr>
          <p:cNvPr id="124931" name="Rectangle 3"/>
          <p:cNvSpPr>
            <a:spLocks noGrp="1" noChangeArrowheads="1"/>
          </p:cNvSpPr>
          <p:nvPr>
            <p:ph type="dt" sz="quarter" idx="1"/>
          </p:nvPr>
        </p:nvSpPr>
        <p:spPr bwMode="auto">
          <a:xfrm>
            <a:off x="3894138" y="0"/>
            <a:ext cx="2981325" cy="500063"/>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124932" name="Rectangle 4"/>
          <p:cNvSpPr>
            <a:spLocks noGrp="1" noChangeArrowheads="1"/>
          </p:cNvSpPr>
          <p:nvPr>
            <p:ph type="ftr" sz="quarter" idx="2"/>
          </p:nvPr>
        </p:nvSpPr>
        <p:spPr bwMode="auto">
          <a:xfrm>
            <a:off x="0" y="9501188"/>
            <a:ext cx="2981325" cy="500062"/>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124933" name="Rectangle 5"/>
          <p:cNvSpPr>
            <a:spLocks noGrp="1" noChangeArrowheads="1"/>
          </p:cNvSpPr>
          <p:nvPr>
            <p:ph type="sldNum" sz="quarter" idx="3"/>
          </p:nvPr>
        </p:nvSpPr>
        <p:spPr bwMode="auto">
          <a:xfrm>
            <a:off x="3894138" y="9501188"/>
            <a:ext cx="2981325" cy="500062"/>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algn="r" eaLnBrk="1" hangingPunct="1">
              <a:defRPr sz="1200"/>
            </a:lvl1pPr>
          </a:lstStyle>
          <a:p>
            <a:pPr>
              <a:defRPr/>
            </a:pPr>
            <a:fld id="{6DC07116-3AE7-4C12-AF4C-E525249CE28A}" type="slidenum">
              <a:rPr lang="fr-FR" altLang="fr-FR"/>
              <a:pPr>
                <a:defRPr/>
              </a:pPr>
              <a:t>‹N°›</a:t>
            </a:fld>
            <a:endParaRPr lang="fr-FR" altLang="fr-FR"/>
          </a:p>
        </p:txBody>
      </p:sp>
    </p:spTree>
    <p:extLst>
      <p:ext uri="{BB962C8B-B14F-4D97-AF65-F5344CB8AC3E}">
        <p14:creationId xmlns:p14="http://schemas.microsoft.com/office/powerpoint/2010/main" val="37186754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1325" cy="500063"/>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eaLnBrk="1" hangingPunct="1">
              <a:defRPr sz="1200">
                <a:latin typeface="Arial" charset="0"/>
                <a:cs typeface="Arial" charset="0"/>
              </a:defRPr>
            </a:lvl1pPr>
          </a:lstStyle>
          <a:p>
            <a:pPr>
              <a:defRPr/>
            </a:pPr>
            <a:r>
              <a:rPr lang="fr-FR"/>
              <a:t>Biologiste infos - Journée du 27 janvier 2007</a:t>
            </a:r>
          </a:p>
        </p:txBody>
      </p:sp>
      <p:sp>
        <p:nvSpPr>
          <p:cNvPr id="7171" name="Rectangle 3"/>
          <p:cNvSpPr>
            <a:spLocks noGrp="1" noChangeArrowheads="1"/>
          </p:cNvSpPr>
          <p:nvPr>
            <p:ph type="dt" idx="1"/>
          </p:nvPr>
        </p:nvSpPr>
        <p:spPr bwMode="auto">
          <a:xfrm>
            <a:off x="3894138" y="0"/>
            <a:ext cx="2981325" cy="500063"/>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22532" name="Rectangle 4"/>
          <p:cNvSpPr>
            <a:spLocks noGrp="1" noRot="1" noChangeAspect="1" noChangeArrowheads="1" noTextEdit="1"/>
          </p:cNvSpPr>
          <p:nvPr>
            <p:ph type="sldImg" idx="2"/>
          </p:nvPr>
        </p:nvSpPr>
        <p:spPr bwMode="auto">
          <a:xfrm>
            <a:off x="730250" y="750888"/>
            <a:ext cx="5418138"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7388" y="4751388"/>
            <a:ext cx="5502275" cy="4500562"/>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7174" name="Rectangle 6"/>
          <p:cNvSpPr>
            <a:spLocks noGrp="1" noChangeArrowheads="1"/>
          </p:cNvSpPr>
          <p:nvPr>
            <p:ph type="ftr" sz="quarter" idx="4"/>
          </p:nvPr>
        </p:nvSpPr>
        <p:spPr bwMode="auto">
          <a:xfrm>
            <a:off x="0" y="9501188"/>
            <a:ext cx="2981325" cy="500062"/>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7175" name="Rectangle 7"/>
          <p:cNvSpPr>
            <a:spLocks noGrp="1" noChangeArrowheads="1"/>
          </p:cNvSpPr>
          <p:nvPr>
            <p:ph type="sldNum" sz="quarter" idx="5"/>
          </p:nvPr>
        </p:nvSpPr>
        <p:spPr bwMode="auto">
          <a:xfrm>
            <a:off x="3894138" y="9501188"/>
            <a:ext cx="2981325" cy="500062"/>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algn="r" eaLnBrk="1" hangingPunct="1">
              <a:defRPr sz="1200"/>
            </a:lvl1pPr>
          </a:lstStyle>
          <a:p>
            <a:pPr>
              <a:defRPr/>
            </a:pPr>
            <a:fld id="{4425C4AF-6DC2-4921-A8D9-A0B85EF7084A}" type="slidenum">
              <a:rPr lang="fr-FR" altLang="fr-FR"/>
              <a:pPr>
                <a:defRPr/>
              </a:pPr>
              <a:t>‹N°›</a:t>
            </a:fld>
            <a:endParaRPr lang="fr-FR" altLang="fr-FR"/>
          </a:p>
        </p:txBody>
      </p:sp>
    </p:spTree>
    <p:extLst>
      <p:ext uri="{BB962C8B-B14F-4D97-AF65-F5344CB8AC3E}">
        <p14:creationId xmlns:p14="http://schemas.microsoft.com/office/powerpoint/2010/main" val="33046331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95ECAB-6403-4099-81B0-D47AB70C6408}" type="slidenum">
              <a:rPr lang="fr-FR" altLang="fr-FR" smtClean="0"/>
              <a:pPr>
                <a:spcBef>
                  <a:spcPct val="0"/>
                </a:spcBef>
              </a:pPr>
              <a:t>1</a:t>
            </a:fld>
            <a:endParaRPr lang="fr-FR" altLang="fr-FR"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14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6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238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5"/>
          <p:cNvSpPr>
            <a:spLocks noChangeShapeType="1"/>
          </p:cNvSpPr>
          <p:nvPr/>
        </p:nvSpPr>
        <p:spPr bwMode="auto">
          <a:xfrm flipV="1">
            <a:off x="1981200" y="1219200"/>
            <a:ext cx="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 name="Rectangle 6"/>
          <p:cNvSpPr>
            <a:spLocks noChangeArrowheads="1"/>
          </p:cNvSpPr>
          <p:nvPr/>
        </p:nvSpPr>
        <p:spPr bwMode="auto">
          <a:xfrm>
            <a:off x="2063750" y="1219200"/>
            <a:ext cx="55673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88" tIns="18288" rIns="18288" bIns="18288"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8000"/>
              </a:lnSpc>
              <a:spcBef>
                <a:spcPct val="20000"/>
              </a:spcBef>
              <a:defRPr/>
            </a:pPr>
            <a:r>
              <a:rPr lang="fr-FR" altLang="fr-FR" sz="1600" b="1" smtClean="0">
                <a:solidFill>
                  <a:schemeClr val="bg1"/>
                </a:solidFill>
              </a:rPr>
              <a:t>BIOLOGISTE INFOS – Journée du 26 janvier 2007</a:t>
            </a:r>
          </a:p>
        </p:txBody>
      </p:sp>
      <p:sp>
        <p:nvSpPr>
          <p:cNvPr id="4100" name="Rectangle 4"/>
          <p:cNvSpPr>
            <a:spLocks noGrp="1" noChangeArrowheads="1"/>
          </p:cNvSpPr>
          <p:nvPr>
            <p:ph type="subTitle" idx="1"/>
          </p:nvPr>
        </p:nvSpPr>
        <p:spPr>
          <a:xfrm>
            <a:off x="1981200" y="4267200"/>
            <a:ext cx="4705350" cy="914400"/>
          </a:xfrm>
        </p:spPr>
        <p:txBody>
          <a:bodyPr tIns="18000"/>
          <a:lstStyle>
            <a:lvl1pPr marL="0" indent="0">
              <a:buFont typeface="Wingdings" pitchFamily="2" charset="2"/>
              <a:buNone/>
              <a:defRPr sz="1400">
                <a:solidFill>
                  <a:schemeClr val="bg2"/>
                </a:solidFill>
              </a:defRPr>
            </a:lvl1pPr>
          </a:lstStyle>
          <a:p>
            <a:r>
              <a:rPr lang="fr-FR"/>
              <a:t>Enter Subtitle and Date Here</a:t>
            </a:r>
          </a:p>
          <a:p>
            <a:r>
              <a:rPr lang="fr-FR"/>
              <a:t>SLBC Assemblée Générale du 10 novembre 2003</a:t>
            </a:r>
          </a:p>
        </p:txBody>
      </p:sp>
      <p:sp>
        <p:nvSpPr>
          <p:cNvPr id="4106" name="Rectangle 10"/>
          <p:cNvSpPr>
            <a:spLocks noGrp="1" noChangeArrowheads="1"/>
          </p:cNvSpPr>
          <p:nvPr>
            <p:ph type="ctrTitle" sz="quarter"/>
          </p:nvPr>
        </p:nvSpPr>
        <p:spPr>
          <a:xfrm>
            <a:off x="908050" y="2667000"/>
            <a:ext cx="5778500" cy="914400"/>
          </a:xfrm>
        </p:spPr>
        <p:txBody>
          <a:bodyPr lIns="91440" tIns="45720" rIns="91440" bIns="45720" anchor="t"/>
          <a:lstStyle>
            <a:lvl1pPr>
              <a:defRPr sz="2500" b="0"/>
            </a:lvl1pPr>
          </a:lstStyle>
          <a:p>
            <a:r>
              <a:rPr lang="fr-FR"/>
              <a:t>Enter Title Here</a:t>
            </a:r>
          </a:p>
        </p:txBody>
      </p:sp>
    </p:spTree>
    <p:extLst>
      <p:ext uri="{BB962C8B-B14F-4D97-AF65-F5344CB8AC3E}">
        <p14:creationId xmlns:p14="http://schemas.microsoft.com/office/powerpoint/2010/main" val="33423679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2396571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476253"/>
            <a:ext cx="2228850" cy="56499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93583" y="476253"/>
            <a:ext cx="6523169" cy="56499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31972213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95300" y="476253"/>
            <a:ext cx="8915400" cy="739775"/>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493581" y="1374775"/>
            <a:ext cx="8915400" cy="4751388"/>
          </a:xfrm>
        </p:spPr>
        <p:txBody>
          <a:bodyPr/>
          <a:lstStyle/>
          <a:p>
            <a:pPr lvl="0"/>
            <a:endParaRPr lang="fr-FR" noProof="0" dirty="0" smtClean="0"/>
          </a:p>
        </p:txBody>
      </p:sp>
      <p:sp>
        <p:nvSpPr>
          <p:cNvPr id="4" name="Espace réservé du pied de page 3"/>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3909735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AndObj" preserve="1">
  <p:cSld name="Titre. 2 contenus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476253"/>
            <a:ext cx="8915400" cy="739775"/>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93581" y="1374775"/>
            <a:ext cx="4375150" cy="22987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3581" y="3825875"/>
            <a:ext cx="4375150" cy="23002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half" idx="3"/>
          </p:nvPr>
        </p:nvSpPr>
        <p:spPr>
          <a:xfrm>
            <a:off x="5033831" y="1374775"/>
            <a:ext cx="4375150" cy="47513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28510069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38250" y="1122363"/>
            <a:ext cx="7429500" cy="2387600"/>
          </a:xfrm>
        </p:spPr>
        <p:txBody>
          <a:bodyPr anchor="b"/>
          <a:lstStyle>
            <a:lvl1pPr algn="ctr">
              <a:defRPr sz="4875"/>
            </a:lvl1pPr>
          </a:lstStyle>
          <a:p>
            <a:r>
              <a:rPr lang="fr-FR" smtClean="0"/>
              <a:t>Modifiez le style du titre</a:t>
            </a:r>
            <a:endParaRPr lang="fr-FR"/>
          </a:p>
        </p:txBody>
      </p:sp>
      <p:sp>
        <p:nvSpPr>
          <p:cNvPr id="3" name="Sous-titr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6EB5BA3-F91A-432B-A1A7-321B0E3C5822}" type="datetimeFigureOut">
              <a:rPr lang="fr-FR" smtClean="0"/>
              <a:t>01/12/2015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355214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EB5BA3-F91A-432B-A1A7-321B0E3C5822}" type="datetimeFigureOut">
              <a:rPr lang="fr-FR" smtClean="0"/>
              <a:t>01/12/2015</a:t>
            </a:fld>
            <a:endParaRPr lang="fr-FR"/>
          </a:p>
        </p:txBody>
      </p:sp>
      <p:sp>
        <p:nvSpPr>
          <p:cNvPr id="5" name="Espace réservé du pied de page 4"/>
          <p:cNvSpPr>
            <a:spLocks noGrp="1"/>
          </p:cNvSpPr>
          <p:nvPr>
            <p:ph type="ftr" sz="quarter" idx="11"/>
          </p:nvPr>
        </p:nvSpPr>
        <p:spPr/>
        <p:txBody>
          <a:bodyPr/>
          <a:lstStyle/>
          <a:p>
            <a:pPr>
              <a:defRPr/>
            </a:pPr>
            <a:endParaRPr lang="en-GB"/>
          </a:p>
        </p:txBody>
      </p:sp>
      <p:sp>
        <p:nvSpPr>
          <p:cNvPr id="6" name="Espace réservé du numéro de diapositive 5"/>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709855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75878" y="1709739"/>
            <a:ext cx="8543925" cy="2852737"/>
          </a:xfrm>
        </p:spPr>
        <p:txBody>
          <a:bodyPr anchor="b"/>
          <a:lstStyle>
            <a:lvl1pPr>
              <a:defRPr sz="4875"/>
            </a:lvl1pPr>
          </a:lstStyle>
          <a:p>
            <a:r>
              <a:rPr lang="fr-FR" smtClean="0"/>
              <a:t>Modifiez le style du titre</a:t>
            </a:r>
            <a:endParaRPr lang="fr-FR"/>
          </a:p>
        </p:txBody>
      </p:sp>
      <p:sp>
        <p:nvSpPr>
          <p:cNvPr id="3" name="Espace réservé du texte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6EB5BA3-F91A-432B-A1A7-321B0E3C5822}" type="datetimeFigureOut">
              <a:rPr lang="fr-FR" smtClean="0"/>
              <a:t>01/12/2015</a:t>
            </a:fld>
            <a:endParaRPr lang="fr-FR"/>
          </a:p>
        </p:txBody>
      </p:sp>
      <p:sp>
        <p:nvSpPr>
          <p:cNvPr id="5" name="Espace réservé du pied de page 4"/>
          <p:cNvSpPr>
            <a:spLocks noGrp="1"/>
          </p:cNvSpPr>
          <p:nvPr>
            <p:ph type="ftr" sz="quarter" idx="11"/>
          </p:nvPr>
        </p:nvSpPr>
        <p:spPr/>
        <p:txBody>
          <a:bodyPr/>
          <a:lstStyle/>
          <a:p>
            <a:pPr>
              <a:defRPr/>
            </a:pPr>
            <a:endParaRPr lang="en-GB"/>
          </a:p>
        </p:txBody>
      </p:sp>
      <p:sp>
        <p:nvSpPr>
          <p:cNvPr id="6" name="Espace réservé du numéro de diapositive 5"/>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2010958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1038" y="1825625"/>
            <a:ext cx="42100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14913" y="1825625"/>
            <a:ext cx="42100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6EB5BA3-F91A-432B-A1A7-321B0E3C5822}" type="datetimeFigureOut">
              <a:rPr lang="fr-FR" smtClean="0"/>
              <a:t>01/12/2015</a:t>
            </a:fld>
            <a:endParaRPr lang="fr-FR"/>
          </a:p>
        </p:txBody>
      </p:sp>
      <p:sp>
        <p:nvSpPr>
          <p:cNvPr id="6" name="Espace réservé du pied de page 5"/>
          <p:cNvSpPr>
            <a:spLocks noGrp="1"/>
          </p:cNvSpPr>
          <p:nvPr>
            <p:ph type="ftr" sz="quarter" idx="11"/>
          </p:nvPr>
        </p:nvSpPr>
        <p:spPr/>
        <p:txBody>
          <a:bodyPr/>
          <a:lstStyle/>
          <a:p>
            <a:pPr>
              <a:defRPr/>
            </a:pPr>
            <a:endParaRPr lang="en-GB"/>
          </a:p>
        </p:txBody>
      </p:sp>
      <p:sp>
        <p:nvSpPr>
          <p:cNvPr id="7" name="Espace réservé du numéro de diapositive 6"/>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2349036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82328" y="365126"/>
            <a:ext cx="8543925"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smtClean="0"/>
              <a:t>Modifiez les styles du texte du masque</a:t>
            </a:r>
          </a:p>
        </p:txBody>
      </p:sp>
      <p:sp>
        <p:nvSpPr>
          <p:cNvPr id="4" name="Espace réservé du contenu 3"/>
          <p:cNvSpPr>
            <a:spLocks noGrp="1"/>
          </p:cNvSpPr>
          <p:nvPr>
            <p:ph sz="half" idx="2"/>
          </p:nvPr>
        </p:nvSpPr>
        <p:spPr>
          <a:xfrm>
            <a:off x="682328" y="2505075"/>
            <a:ext cx="4190702"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smtClean="0"/>
              <a:t>Modifiez les styles du texte du masque</a:t>
            </a:r>
          </a:p>
        </p:txBody>
      </p:sp>
      <p:sp>
        <p:nvSpPr>
          <p:cNvPr id="6" name="Espace réservé du contenu 5"/>
          <p:cNvSpPr>
            <a:spLocks noGrp="1"/>
          </p:cNvSpPr>
          <p:nvPr>
            <p:ph sz="quarter" idx="4"/>
          </p:nvPr>
        </p:nvSpPr>
        <p:spPr>
          <a:xfrm>
            <a:off x="5014913" y="2505075"/>
            <a:ext cx="4211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6EB5BA3-F91A-432B-A1A7-321B0E3C5822}" type="datetimeFigureOut">
              <a:rPr lang="fr-FR" smtClean="0"/>
              <a:t>01/12/2015</a:t>
            </a:fld>
            <a:endParaRPr lang="fr-FR"/>
          </a:p>
        </p:txBody>
      </p:sp>
      <p:sp>
        <p:nvSpPr>
          <p:cNvPr id="8" name="Espace réservé du pied de page 7"/>
          <p:cNvSpPr>
            <a:spLocks noGrp="1"/>
          </p:cNvSpPr>
          <p:nvPr>
            <p:ph type="ftr" sz="quarter" idx="11"/>
          </p:nvPr>
        </p:nvSpPr>
        <p:spPr/>
        <p:txBody>
          <a:bodyPr/>
          <a:lstStyle/>
          <a:p>
            <a:pPr>
              <a:defRPr/>
            </a:pPr>
            <a:endParaRPr lang="en-GB"/>
          </a:p>
        </p:txBody>
      </p:sp>
      <p:sp>
        <p:nvSpPr>
          <p:cNvPr id="9" name="Espace réservé du numéro de diapositive 8"/>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2837927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6EB5BA3-F91A-432B-A1A7-321B0E3C5822}" type="datetimeFigureOut">
              <a:rPr lang="fr-FR" smtClean="0"/>
              <a:t>01/12/2015</a:t>
            </a:fld>
            <a:endParaRPr lang="fr-FR"/>
          </a:p>
        </p:txBody>
      </p:sp>
      <p:sp>
        <p:nvSpPr>
          <p:cNvPr id="4" name="Espace réservé du pied de page 3"/>
          <p:cNvSpPr>
            <a:spLocks noGrp="1"/>
          </p:cNvSpPr>
          <p:nvPr>
            <p:ph type="ftr" sz="quarter" idx="11"/>
          </p:nvPr>
        </p:nvSpPr>
        <p:spPr/>
        <p:txBody>
          <a:bodyPr/>
          <a:lstStyle/>
          <a:p>
            <a:pPr>
              <a:defRPr/>
            </a:pPr>
            <a:endParaRPr lang="en-GB"/>
          </a:p>
        </p:txBody>
      </p:sp>
      <p:sp>
        <p:nvSpPr>
          <p:cNvPr id="5" name="Espace réservé du numéro de diapositive 4"/>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37679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7147842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EB5BA3-F91A-432B-A1A7-321B0E3C5822}" type="datetimeFigureOut">
              <a:rPr lang="fr-FR" smtClean="0"/>
              <a:t>01/12/2015</a:t>
            </a:fld>
            <a:endParaRPr lang="fr-FR"/>
          </a:p>
        </p:txBody>
      </p:sp>
      <p:sp>
        <p:nvSpPr>
          <p:cNvPr id="3" name="Espace réservé du pied de page 2"/>
          <p:cNvSpPr>
            <a:spLocks noGrp="1"/>
          </p:cNvSpPr>
          <p:nvPr>
            <p:ph type="ftr" sz="quarter" idx="11"/>
          </p:nvPr>
        </p:nvSpPr>
        <p:spPr/>
        <p:txBody>
          <a:bodyPr/>
          <a:lstStyle/>
          <a:p>
            <a:pPr>
              <a:defRPr/>
            </a:pPr>
            <a:endParaRPr lang="en-GB"/>
          </a:p>
        </p:txBody>
      </p:sp>
      <p:sp>
        <p:nvSpPr>
          <p:cNvPr id="4" name="Espace réservé du numéro de diapositive 3"/>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55277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328" y="457200"/>
            <a:ext cx="3194943" cy="1600200"/>
          </a:xfrm>
        </p:spPr>
        <p:txBody>
          <a:bodyPr anchor="b"/>
          <a:lstStyle>
            <a:lvl1pPr>
              <a:defRPr sz="2600"/>
            </a:lvl1pPr>
          </a:lstStyle>
          <a:p>
            <a:r>
              <a:rPr lang="fr-FR" smtClean="0"/>
              <a:t>Modifiez le style du titre</a:t>
            </a:r>
            <a:endParaRPr lang="fr-FR"/>
          </a:p>
        </p:txBody>
      </p:sp>
      <p:sp>
        <p:nvSpPr>
          <p:cNvPr id="3" name="Espace réservé du contenu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6EB5BA3-F91A-432B-A1A7-321B0E3C5822}" type="datetimeFigureOut">
              <a:rPr lang="fr-FR" smtClean="0"/>
              <a:t>01/12/2015</a:t>
            </a:fld>
            <a:endParaRPr lang="fr-FR"/>
          </a:p>
        </p:txBody>
      </p:sp>
      <p:sp>
        <p:nvSpPr>
          <p:cNvPr id="6" name="Espace réservé du pied de page 5"/>
          <p:cNvSpPr>
            <a:spLocks noGrp="1"/>
          </p:cNvSpPr>
          <p:nvPr>
            <p:ph type="ftr" sz="quarter" idx="11"/>
          </p:nvPr>
        </p:nvSpPr>
        <p:spPr/>
        <p:txBody>
          <a:bodyPr/>
          <a:lstStyle/>
          <a:p>
            <a:pPr>
              <a:defRPr/>
            </a:pPr>
            <a:endParaRPr lang="en-GB"/>
          </a:p>
        </p:txBody>
      </p:sp>
      <p:sp>
        <p:nvSpPr>
          <p:cNvPr id="7" name="Espace réservé du numéro de diapositive 6"/>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1087598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328" y="457200"/>
            <a:ext cx="3194943" cy="1600200"/>
          </a:xfrm>
        </p:spPr>
        <p:txBody>
          <a:bodyPr anchor="b"/>
          <a:lstStyle>
            <a:lvl1pPr>
              <a:defRPr sz="2600"/>
            </a:lvl1pPr>
          </a:lstStyle>
          <a:p>
            <a:r>
              <a:rPr lang="fr-FR" smtClean="0"/>
              <a:t>Modifiez le style du titre</a:t>
            </a:r>
            <a:endParaRPr lang="fr-FR"/>
          </a:p>
        </p:txBody>
      </p:sp>
      <p:sp>
        <p:nvSpPr>
          <p:cNvPr id="3" name="Espace réservé pour une image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fr-FR"/>
          </a:p>
        </p:txBody>
      </p:sp>
      <p:sp>
        <p:nvSpPr>
          <p:cNvPr id="4" name="Espace réservé du texte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6EB5BA3-F91A-432B-A1A7-321B0E3C5822}" type="datetimeFigureOut">
              <a:rPr lang="fr-FR" smtClean="0"/>
              <a:t>01/12/2015</a:t>
            </a:fld>
            <a:endParaRPr lang="fr-FR"/>
          </a:p>
        </p:txBody>
      </p:sp>
      <p:sp>
        <p:nvSpPr>
          <p:cNvPr id="6" name="Espace réservé du pied de page 5"/>
          <p:cNvSpPr>
            <a:spLocks noGrp="1"/>
          </p:cNvSpPr>
          <p:nvPr>
            <p:ph type="ftr" sz="quarter" idx="11"/>
          </p:nvPr>
        </p:nvSpPr>
        <p:spPr/>
        <p:txBody>
          <a:bodyPr/>
          <a:lstStyle/>
          <a:p>
            <a:pPr>
              <a:defRPr/>
            </a:pPr>
            <a:endParaRPr lang="en-GB"/>
          </a:p>
        </p:txBody>
      </p:sp>
      <p:sp>
        <p:nvSpPr>
          <p:cNvPr id="7" name="Espace réservé du numéro de diapositive 6"/>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140686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EB5BA3-F91A-432B-A1A7-321B0E3C5822}" type="datetimeFigureOut">
              <a:rPr lang="fr-FR" smtClean="0"/>
              <a:t>01/12/2015</a:t>
            </a:fld>
            <a:endParaRPr lang="fr-FR"/>
          </a:p>
        </p:txBody>
      </p:sp>
      <p:sp>
        <p:nvSpPr>
          <p:cNvPr id="5" name="Espace réservé du pied de page 4"/>
          <p:cNvSpPr>
            <a:spLocks noGrp="1"/>
          </p:cNvSpPr>
          <p:nvPr>
            <p:ph type="ftr" sz="quarter" idx="11"/>
          </p:nvPr>
        </p:nvSpPr>
        <p:spPr/>
        <p:txBody>
          <a:bodyPr/>
          <a:lstStyle/>
          <a:p>
            <a:pPr>
              <a:defRPr/>
            </a:pPr>
            <a:endParaRPr lang="en-GB"/>
          </a:p>
        </p:txBody>
      </p:sp>
      <p:sp>
        <p:nvSpPr>
          <p:cNvPr id="6" name="Espace réservé du numéro de diapositive 5"/>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2945169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88981" y="365125"/>
            <a:ext cx="2135981"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1037" y="365125"/>
            <a:ext cx="6284119"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EB5BA3-F91A-432B-A1A7-321B0E3C5822}" type="datetimeFigureOut">
              <a:rPr lang="fr-FR" smtClean="0"/>
              <a:t>01/12/2015</a:t>
            </a:fld>
            <a:endParaRPr lang="fr-FR"/>
          </a:p>
        </p:txBody>
      </p:sp>
      <p:sp>
        <p:nvSpPr>
          <p:cNvPr id="5" name="Espace réservé du pied de page 4"/>
          <p:cNvSpPr>
            <a:spLocks noGrp="1"/>
          </p:cNvSpPr>
          <p:nvPr>
            <p:ph type="ftr" sz="quarter" idx="11"/>
          </p:nvPr>
        </p:nvSpPr>
        <p:spPr/>
        <p:txBody>
          <a:bodyPr/>
          <a:lstStyle/>
          <a:p>
            <a:pPr>
              <a:defRPr/>
            </a:pPr>
            <a:endParaRPr lang="en-GB"/>
          </a:p>
        </p:txBody>
      </p:sp>
      <p:sp>
        <p:nvSpPr>
          <p:cNvPr id="6" name="Espace réservé du numéro de diapositive 5"/>
          <p:cNvSpPr>
            <a:spLocks noGrp="1"/>
          </p:cNvSpPr>
          <p:nvPr>
            <p:ph type="sldNum" sz="quarter" idx="12"/>
          </p:nvPr>
        </p:nvSpPr>
        <p:spPr/>
        <p:txBody>
          <a:bodyPr/>
          <a:lstStyle/>
          <a:p>
            <a:fld id="{7A1F4E00-3692-48F6-9C8D-7CD3A67BAE85}" type="slidenum">
              <a:rPr lang="fr-FR" smtClean="0"/>
              <a:t>‹N°›</a:t>
            </a:fld>
            <a:endParaRPr lang="fr-FR"/>
          </a:p>
        </p:txBody>
      </p:sp>
    </p:spTree>
    <p:extLst>
      <p:ext uri="{BB962C8B-B14F-4D97-AF65-F5344CB8AC3E}">
        <p14:creationId xmlns:p14="http://schemas.microsoft.com/office/powerpoint/2010/main" val="245173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3"/>
            <a:ext cx="84201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40813166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93581" y="1374775"/>
            <a:ext cx="437515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3831" y="1374775"/>
            <a:ext cx="437515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26967625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14079980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30804316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30695603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42363121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a:xfrm>
            <a:off x="1816100" y="6597650"/>
            <a:ext cx="5010150" cy="123825"/>
          </a:xfrm>
        </p:spPr>
        <p:txBody>
          <a:bodyPr/>
          <a:lstStyle>
            <a:lvl1pPr>
              <a:defRPr sz="800"/>
            </a:lvl1pPr>
          </a:lstStyle>
          <a:p>
            <a:pPr>
              <a:defRPr/>
            </a:pPr>
            <a:endParaRPr lang="en-GB"/>
          </a:p>
        </p:txBody>
      </p:sp>
    </p:spTree>
    <p:extLst>
      <p:ext uri="{BB962C8B-B14F-4D97-AF65-F5344CB8AC3E}">
        <p14:creationId xmlns:p14="http://schemas.microsoft.com/office/powerpoint/2010/main" val="3306470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rop_of_DM04_12_2_blue"/>
          <p:cNvPicPr>
            <a:picLocks noChangeAspect="1" noChangeArrowheads="1"/>
          </p:cNvPicPr>
          <p:nvPr/>
        </p:nvPicPr>
        <p:blipFill>
          <a:blip r:embed="rId15">
            <a:extLst>
              <a:ext uri="{28A0092B-C50C-407E-A947-70E740481C1C}">
                <a14:useLocalDpi xmlns:a14="http://schemas.microsoft.com/office/drawing/2010/main" val="0"/>
              </a:ext>
            </a:extLst>
          </a:blip>
          <a:srcRect t="27010" b="52106"/>
          <a:stretch>
            <a:fillRect/>
          </a:stretch>
        </p:blipFill>
        <p:spPr bwMode="blackWhite">
          <a:xfrm>
            <a:off x="1588" y="0"/>
            <a:ext cx="9906000" cy="381000"/>
          </a:xfrm>
          <a:prstGeom prst="rect">
            <a:avLst/>
          </a:prstGeom>
          <a:noFill/>
          <a:ln w="31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27" name="Text Box 3"/>
          <p:cNvSpPr txBox="1">
            <a:spLocks noChangeArrowheads="1"/>
          </p:cNvSpPr>
          <p:nvPr/>
        </p:nvSpPr>
        <p:spPr bwMode="auto">
          <a:xfrm>
            <a:off x="1651000" y="76200"/>
            <a:ext cx="4978400" cy="27463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smtClean="0">
                <a:solidFill>
                  <a:schemeClr val="bg1"/>
                </a:solidFill>
              </a:rPr>
              <a:t>BIOLOGISTE INFOS – Journée du 26 janvier 2007</a:t>
            </a:r>
          </a:p>
        </p:txBody>
      </p:sp>
      <p:sp>
        <p:nvSpPr>
          <p:cNvPr id="1028" name="Line 5"/>
          <p:cNvSpPr>
            <a:spLocks noChangeShapeType="1"/>
          </p:cNvSpPr>
          <p:nvPr/>
        </p:nvSpPr>
        <p:spPr bwMode="auto">
          <a:xfrm>
            <a:off x="495300" y="1282700"/>
            <a:ext cx="8915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fr-FR"/>
          </a:p>
        </p:txBody>
      </p:sp>
      <p:pic>
        <p:nvPicPr>
          <p:cNvPr id="1029" name="Picture 7" descr="crop_of_DM04_12_2_blue"/>
          <p:cNvPicPr>
            <a:picLocks noChangeArrowheads="1"/>
          </p:cNvPicPr>
          <p:nvPr/>
        </p:nvPicPr>
        <p:blipFill>
          <a:blip r:embed="rId15">
            <a:extLst>
              <a:ext uri="{28A0092B-C50C-407E-A947-70E740481C1C}">
                <a14:useLocalDpi xmlns:a14="http://schemas.microsoft.com/office/drawing/2010/main" val="0"/>
              </a:ext>
            </a:extLst>
          </a:blip>
          <a:srcRect t="54021" b="23769"/>
          <a:stretch>
            <a:fillRect/>
          </a:stretch>
        </p:blipFill>
        <p:spPr bwMode="blackWhite">
          <a:xfrm>
            <a:off x="-195263" y="6489700"/>
            <a:ext cx="9906001" cy="393700"/>
          </a:xfrm>
          <a:prstGeom prst="rect">
            <a:avLst/>
          </a:prstGeom>
          <a:noFill/>
          <a:ln w="31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080" name="Rectangle 8"/>
          <p:cNvSpPr>
            <a:spLocks noGrp="1" noChangeArrowheads="1"/>
          </p:cNvSpPr>
          <p:nvPr>
            <p:ph type="ftr" sz="quarter" idx="3"/>
          </p:nvPr>
        </p:nvSpPr>
        <p:spPr bwMode="auto">
          <a:xfrm>
            <a:off x="1816100" y="6597650"/>
            <a:ext cx="501015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1" hangingPunct="1">
              <a:defRPr sz="700">
                <a:solidFill>
                  <a:schemeClr val="bg1"/>
                </a:solidFill>
                <a:latin typeface="Arial" charset="0"/>
                <a:cs typeface="Arial" charset="0"/>
              </a:defRPr>
            </a:lvl1pPr>
          </a:lstStyle>
          <a:p>
            <a:pPr>
              <a:defRPr/>
            </a:pPr>
            <a:endParaRPr lang="en-GB"/>
          </a:p>
        </p:txBody>
      </p:sp>
      <p:sp>
        <p:nvSpPr>
          <p:cNvPr id="1031" name="Rectangle 11"/>
          <p:cNvSpPr>
            <a:spLocks noGrp="1" noChangeArrowheads="1"/>
          </p:cNvSpPr>
          <p:nvPr>
            <p:ph type="title"/>
          </p:nvPr>
        </p:nvSpPr>
        <p:spPr bwMode="auto">
          <a:xfrm>
            <a:off x="495300" y="476250"/>
            <a:ext cx="8915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smtClean="0"/>
              <a:t>Click to edit Master title style</a:t>
            </a:r>
          </a:p>
        </p:txBody>
      </p:sp>
      <p:sp>
        <p:nvSpPr>
          <p:cNvPr id="1032" name="Rectangle 12"/>
          <p:cNvSpPr>
            <a:spLocks noGrp="1" noChangeArrowheads="1"/>
          </p:cNvSpPr>
          <p:nvPr>
            <p:ph type="body" idx="1"/>
          </p:nvPr>
        </p:nvSpPr>
        <p:spPr bwMode="auto">
          <a:xfrm>
            <a:off x="493713" y="1374775"/>
            <a:ext cx="89154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1033" name="Rectangle 13"/>
          <p:cNvSpPr>
            <a:spLocks noChangeArrowheads="1"/>
          </p:cNvSpPr>
          <p:nvPr/>
        </p:nvSpPr>
        <p:spPr bwMode="auto">
          <a:xfrm>
            <a:off x="330200" y="6597650"/>
            <a:ext cx="454025" cy="123825"/>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fr-FR" sz="800" smtClean="0">
                <a:solidFill>
                  <a:schemeClr val="bg1"/>
                </a:solidFill>
              </a:rPr>
              <a:t>Page </a:t>
            </a:r>
            <a:fld id="{61EE5378-67A1-4682-8363-F425169011AC}" type="slidenum">
              <a:rPr lang="en-GB" altLang="fr-FR" sz="800" smtClean="0">
                <a:solidFill>
                  <a:schemeClr val="bg1"/>
                </a:solidFill>
              </a:rPr>
              <a:pPr eaLnBrk="1" hangingPunct="1">
                <a:defRPr/>
              </a:pPr>
              <a:t>‹N°›</a:t>
            </a:fld>
            <a:endParaRPr lang="en-GB" altLang="fr-FR" sz="80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6682" r:id="rId1"/>
    <p:sldLayoutId id="2147486683" r:id="rId2"/>
    <p:sldLayoutId id="2147486684" r:id="rId3"/>
    <p:sldLayoutId id="2147486685" r:id="rId4"/>
    <p:sldLayoutId id="2147486686" r:id="rId5"/>
    <p:sldLayoutId id="2147486687" r:id="rId6"/>
    <p:sldLayoutId id="2147486688" r:id="rId7"/>
    <p:sldLayoutId id="2147486689" r:id="rId8"/>
    <p:sldLayoutId id="2147486690" r:id="rId9"/>
    <p:sldLayoutId id="2147486691" r:id="rId10"/>
    <p:sldLayoutId id="2147486692" r:id="rId11"/>
    <p:sldLayoutId id="2147486693" r:id="rId12"/>
    <p:sldLayoutId id="2147486694" r:id="rId13"/>
  </p:sldLayoutIdLst>
  <p:transition/>
  <p:hf hdr="0" ftr="0" dt="0"/>
  <p:txStyles>
    <p:titleStyle>
      <a:lvl1pPr algn="l" rtl="0" eaLnBrk="0" fontAlgn="base" hangingPunct="0">
        <a:spcBef>
          <a:spcPct val="0"/>
        </a:spcBef>
        <a:spcAft>
          <a:spcPct val="0"/>
        </a:spcAft>
        <a:defRPr b="1">
          <a:solidFill>
            <a:schemeClr val="accent1"/>
          </a:solidFill>
          <a:latin typeface="+mj-lt"/>
          <a:ea typeface="+mj-ea"/>
          <a:cs typeface="+mj-cs"/>
        </a:defRPr>
      </a:lvl1pPr>
      <a:lvl2pPr algn="l" rtl="0" eaLnBrk="0" fontAlgn="base" hangingPunct="0">
        <a:spcBef>
          <a:spcPct val="0"/>
        </a:spcBef>
        <a:spcAft>
          <a:spcPct val="0"/>
        </a:spcAft>
        <a:defRPr b="1">
          <a:solidFill>
            <a:schemeClr val="accent1"/>
          </a:solidFill>
          <a:latin typeface="Arial" charset="0"/>
          <a:cs typeface="Arial" charset="0"/>
        </a:defRPr>
      </a:lvl2pPr>
      <a:lvl3pPr algn="l" rtl="0" eaLnBrk="0" fontAlgn="base" hangingPunct="0">
        <a:spcBef>
          <a:spcPct val="0"/>
        </a:spcBef>
        <a:spcAft>
          <a:spcPct val="0"/>
        </a:spcAft>
        <a:defRPr b="1">
          <a:solidFill>
            <a:schemeClr val="accent1"/>
          </a:solidFill>
          <a:latin typeface="Arial" charset="0"/>
          <a:cs typeface="Arial" charset="0"/>
        </a:defRPr>
      </a:lvl3pPr>
      <a:lvl4pPr algn="l" rtl="0" eaLnBrk="0" fontAlgn="base" hangingPunct="0">
        <a:spcBef>
          <a:spcPct val="0"/>
        </a:spcBef>
        <a:spcAft>
          <a:spcPct val="0"/>
        </a:spcAft>
        <a:defRPr b="1">
          <a:solidFill>
            <a:schemeClr val="accent1"/>
          </a:solidFill>
          <a:latin typeface="Arial" charset="0"/>
          <a:cs typeface="Arial" charset="0"/>
        </a:defRPr>
      </a:lvl4pPr>
      <a:lvl5pPr algn="l" rtl="0" eaLnBrk="0" fontAlgn="base" hangingPunct="0">
        <a:spcBef>
          <a:spcPct val="0"/>
        </a:spcBef>
        <a:spcAft>
          <a:spcPct val="0"/>
        </a:spcAft>
        <a:defRPr b="1">
          <a:solidFill>
            <a:schemeClr val="accent1"/>
          </a:solidFill>
          <a:latin typeface="Arial" charset="0"/>
          <a:cs typeface="Arial" charset="0"/>
        </a:defRPr>
      </a:lvl5pPr>
      <a:lvl6pPr marL="457200" algn="l" rtl="0" fontAlgn="base">
        <a:spcBef>
          <a:spcPct val="0"/>
        </a:spcBef>
        <a:spcAft>
          <a:spcPct val="0"/>
        </a:spcAft>
        <a:defRPr b="1">
          <a:solidFill>
            <a:schemeClr val="accent1"/>
          </a:solidFill>
          <a:latin typeface="Arial" charset="0"/>
          <a:cs typeface="Arial" charset="0"/>
        </a:defRPr>
      </a:lvl6pPr>
      <a:lvl7pPr marL="914400" algn="l" rtl="0" fontAlgn="base">
        <a:spcBef>
          <a:spcPct val="0"/>
        </a:spcBef>
        <a:spcAft>
          <a:spcPct val="0"/>
        </a:spcAft>
        <a:defRPr b="1">
          <a:solidFill>
            <a:schemeClr val="accent1"/>
          </a:solidFill>
          <a:latin typeface="Arial" charset="0"/>
          <a:cs typeface="Arial" charset="0"/>
        </a:defRPr>
      </a:lvl7pPr>
      <a:lvl8pPr marL="1371600" algn="l" rtl="0" fontAlgn="base">
        <a:spcBef>
          <a:spcPct val="0"/>
        </a:spcBef>
        <a:spcAft>
          <a:spcPct val="0"/>
        </a:spcAft>
        <a:defRPr b="1">
          <a:solidFill>
            <a:schemeClr val="accent1"/>
          </a:solidFill>
          <a:latin typeface="Arial" charset="0"/>
          <a:cs typeface="Arial" charset="0"/>
        </a:defRPr>
      </a:lvl8pPr>
      <a:lvl9pPr marL="1828800" algn="l" rtl="0" fontAlgn="base">
        <a:spcBef>
          <a:spcPct val="0"/>
        </a:spcBef>
        <a:spcAft>
          <a:spcPct val="0"/>
        </a:spcAft>
        <a:defRPr b="1">
          <a:solidFill>
            <a:schemeClr val="accent1"/>
          </a:solidFill>
          <a:latin typeface="Arial" charset="0"/>
          <a:cs typeface="Arial" charset="0"/>
        </a:defRPr>
      </a:lvl9pPr>
    </p:titleStyle>
    <p:bodyStyle>
      <a:lvl1pPr marL="192088" indent="-192088" algn="l" rtl="0" eaLnBrk="0" fontAlgn="base" hangingPunct="0">
        <a:spcBef>
          <a:spcPct val="50000"/>
        </a:spcBef>
        <a:spcAft>
          <a:spcPct val="30000"/>
        </a:spcAft>
        <a:buClr>
          <a:schemeClr val="accent1"/>
        </a:buClr>
        <a:buFont typeface="Wingdings" panose="05000000000000000000" pitchFamily="2" charset="2"/>
        <a:buChar char="§"/>
        <a:defRPr sz="1600">
          <a:solidFill>
            <a:schemeClr val="tx1"/>
          </a:solidFill>
          <a:latin typeface="+mn-lt"/>
          <a:ea typeface="+mn-ea"/>
          <a:cs typeface="+mn-cs"/>
        </a:defRPr>
      </a:lvl1pPr>
      <a:lvl2pPr marL="463550" indent="-185738" algn="l" rtl="0" eaLnBrk="0" fontAlgn="base" hangingPunct="0">
        <a:spcBef>
          <a:spcPct val="0"/>
        </a:spcBef>
        <a:spcAft>
          <a:spcPct val="20000"/>
        </a:spcAft>
        <a:buClr>
          <a:schemeClr val="accent1"/>
        </a:buClr>
        <a:buFont typeface="SimSun" panose="02010600030101010101" pitchFamily="2" charset="-122"/>
        <a:buChar char="-"/>
        <a:defRPr sz="1400">
          <a:solidFill>
            <a:schemeClr val="tx1"/>
          </a:solidFill>
          <a:latin typeface="+mn-lt"/>
          <a:cs typeface="+mn-cs"/>
        </a:defRPr>
      </a:lvl2pPr>
      <a:lvl3pPr marL="768350" indent="-193675" algn="l" rtl="0" eaLnBrk="0" fontAlgn="base" hangingPunct="0">
        <a:spcBef>
          <a:spcPct val="0"/>
        </a:spcBef>
        <a:spcAft>
          <a:spcPct val="20000"/>
        </a:spcAft>
        <a:buClr>
          <a:schemeClr val="accent1"/>
        </a:buClr>
        <a:buFont typeface="Wingdings" panose="05000000000000000000" pitchFamily="2" charset="2"/>
        <a:buChar char="§"/>
        <a:defRPr sz="1200">
          <a:solidFill>
            <a:schemeClr val="tx1"/>
          </a:solidFill>
          <a:latin typeface="+mn-lt"/>
          <a:cs typeface="+mn-cs"/>
        </a:defRPr>
      </a:lvl3pPr>
      <a:lvl4pPr marL="1052513" indent="-180975" algn="l" rtl="0" eaLnBrk="0" fontAlgn="base" hangingPunct="0">
        <a:spcBef>
          <a:spcPct val="0"/>
        </a:spcBef>
        <a:spcAft>
          <a:spcPct val="20000"/>
        </a:spcAft>
        <a:buClr>
          <a:schemeClr val="accent1"/>
        </a:buClr>
        <a:buFont typeface="SimSun" panose="02010600030101010101" pitchFamily="2" charset="-122"/>
        <a:buChar char="-"/>
        <a:defRPr sz="1000">
          <a:solidFill>
            <a:schemeClr val="tx1"/>
          </a:solidFill>
          <a:latin typeface="+mn-lt"/>
          <a:cs typeface="+mn-cs"/>
        </a:defRPr>
      </a:lvl4pPr>
      <a:lvl5pPr marL="1381125" indent="-146050" algn="l" rtl="0" eaLnBrk="0" fontAlgn="base" hangingPunct="0">
        <a:spcBef>
          <a:spcPct val="0"/>
        </a:spcBef>
        <a:spcAft>
          <a:spcPct val="0"/>
        </a:spcAft>
        <a:buClr>
          <a:schemeClr val="accent1"/>
        </a:buClr>
        <a:buFont typeface="Wingdings" panose="05000000000000000000" pitchFamily="2" charset="2"/>
        <a:buChar char="§"/>
        <a:defRPr sz="800">
          <a:solidFill>
            <a:schemeClr val="tx1"/>
          </a:solidFill>
          <a:latin typeface="+mn-lt"/>
          <a:cs typeface="+mn-cs"/>
        </a:defRPr>
      </a:lvl5pPr>
      <a:lvl6pPr marL="1838325" indent="-146050" algn="l" rtl="0" fontAlgn="base">
        <a:spcBef>
          <a:spcPct val="0"/>
        </a:spcBef>
        <a:spcAft>
          <a:spcPct val="0"/>
        </a:spcAft>
        <a:buClr>
          <a:schemeClr val="accent1"/>
        </a:buClr>
        <a:buFont typeface="Wingdings" pitchFamily="2" charset="2"/>
        <a:buChar char="§"/>
        <a:defRPr sz="800">
          <a:solidFill>
            <a:schemeClr val="tx1"/>
          </a:solidFill>
          <a:latin typeface="+mn-lt"/>
          <a:cs typeface="+mn-cs"/>
        </a:defRPr>
      </a:lvl6pPr>
      <a:lvl7pPr marL="2295525" indent="-146050" algn="l" rtl="0" fontAlgn="base">
        <a:spcBef>
          <a:spcPct val="0"/>
        </a:spcBef>
        <a:spcAft>
          <a:spcPct val="0"/>
        </a:spcAft>
        <a:buClr>
          <a:schemeClr val="accent1"/>
        </a:buClr>
        <a:buFont typeface="Wingdings" pitchFamily="2" charset="2"/>
        <a:buChar char="§"/>
        <a:defRPr sz="800">
          <a:solidFill>
            <a:schemeClr val="tx1"/>
          </a:solidFill>
          <a:latin typeface="+mn-lt"/>
          <a:cs typeface="+mn-cs"/>
        </a:defRPr>
      </a:lvl7pPr>
      <a:lvl8pPr marL="2752725" indent="-146050" algn="l" rtl="0" fontAlgn="base">
        <a:spcBef>
          <a:spcPct val="0"/>
        </a:spcBef>
        <a:spcAft>
          <a:spcPct val="0"/>
        </a:spcAft>
        <a:buClr>
          <a:schemeClr val="accent1"/>
        </a:buClr>
        <a:buFont typeface="Wingdings" pitchFamily="2" charset="2"/>
        <a:buChar char="§"/>
        <a:defRPr sz="800">
          <a:solidFill>
            <a:schemeClr val="tx1"/>
          </a:solidFill>
          <a:latin typeface="+mn-lt"/>
          <a:cs typeface="+mn-cs"/>
        </a:defRPr>
      </a:lvl8pPr>
      <a:lvl9pPr marL="3209925" indent="-146050" algn="l" rtl="0" fontAlgn="base">
        <a:spcBef>
          <a:spcPct val="0"/>
        </a:spcBef>
        <a:spcAft>
          <a:spcPct val="0"/>
        </a:spcAft>
        <a:buClr>
          <a:schemeClr val="accent1"/>
        </a:buClr>
        <a:buFont typeface="Wingdings" pitchFamily="2" charset="2"/>
        <a:buChar char="§"/>
        <a:defRPr sz="8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6EB5BA3-F91A-432B-A1A7-321B0E3C5822}" type="datetimeFigureOut">
              <a:rPr lang="fr-FR" smtClean="0"/>
              <a:t>01/12/2015</a:t>
            </a:fld>
            <a:endParaRPr lang="fr-FR"/>
          </a:p>
        </p:txBody>
      </p:sp>
      <p:sp>
        <p:nvSpPr>
          <p:cNvPr id="5" name="Espace réservé du pied de page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en-GB"/>
          </a:p>
        </p:txBody>
      </p:sp>
      <p:sp>
        <p:nvSpPr>
          <p:cNvPr id="6" name="Espace réservé du numéro de diapositive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A1F4E00-3692-48F6-9C8D-7CD3A67BAE85}" type="slidenum">
              <a:rPr lang="fr-FR" smtClean="0"/>
              <a:t>‹N°›</a:t>
            </a:fld>
            <a:endParaRPr lang="fr-FR"/>
          </a:p>
        </p:txBody>
      </p:sp>
    </p:spTree>
    <p:extLst>
      <p:ext uri="{BB962C8B-B14F-4D97-AF65-F5344CB8AC3E}">
        <p14:creationId xmlns:p14="http://schemas.microsoft.com/office/powerpoint/2010/main" val="1690389689"/>
      </p:ext>
    </p:extLst>
  </p:cSld>
  <p:clrMap bg1="lt1" tx1="dk1" bg2="lt2" tx2="dk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hilippe.taboulet@yahoo.fr"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www.lesechos.fr/finance-marches/vernimmen/definition_chiffre-daffaires.html#xtor=SEC-3168"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www.journaldunet.com/business/pratique/dictionnaire-comptable-et-fiscal/14474/chiffre-d-affaires-ca-definition-traduction.html"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084263" y="441187"/>
            <a:ext cx="8821737" cy="5970865"/>
          </a:xfrm>
          <a:prstGeom prst="rect">
            <a:avLst/>
          </a:prstGeom>
          <a:noFill/>
          <a:ln w="9525">
            <a:noFill/>
            <a:miter lim="800000"/>
            <a:headEnd/>
            <a:tailEnd/>
          </a:ln>
        </p:spPr>
        <p:txBody>
          <a:bodyPr anchor="ctr" anchorCtr="1">
            <a:spAutoFit/>
          </a:bodyPr>
          <a:lstStyle/>
          <a:p>
            <a:pPr algn="ctr" eaLnBrk="1" hangingPunct="1">
              <a:defRPr/>
            </a:pPr>
            <a:endParaRPr lang="fr-FR" sz="2800" dirty="0" smtClean="0">
              <a:solidFill>
                <a:srgbClr val="FF0000"/>
              </a:solidFill>
              <a:effectLst>
                <a:outerShdw blurRad="38100" dist="38100" dir="2700000" algn="tl">
                  <a:srgbClr val="C0C0C0"/>
                </a:outerShdw>
              </a:effectLst>
              <a:latin typeface="Formata Condensed"/>
              <a:ea typeface="Formata Condensed"/>
              <a:cs typeface="Formata Condensed"/>
            </a:endParaRPr>
          </a:p>
          <a:p>
            <a:pPr algn="ctr" eaLnBrk="1" hangingPunct="1">
              <a:defRPr/>
            </a:pPr>
            <a:r>
              <a:rPr lang="fr-FR" sz="2800" dirty="0" smtClean="0">
                <a:solidFill>
                  <a:srgbClr val="FF0000"/>
                </a:solidFill>
                <a:effectLst>
                  <a:outerShdw blurRad="38100" dist="38100" dir="2700000" algn="tl">
                    <a:srgbClr val="C0C0C0"/>
                  </a:outerShdw>
                </a:effectLst>
                <a:latin typeface="Formata Condensed"/>
                <a:ea typeface="Formata Condensed"/>
                <a:cs typeface="Formata Condensed"/>
              </a:rPr>
              <a:t>Valeur et prix des laboratoires ? </a:t>
            </a:r>
          </a:p>
          <a:p>
            <a:pPr algn="ctr" eaLnBrk="1" hangingPunct="1">
              <a:defRPr/>
            </a:pPr>
            <a:endParaRPr lang="fr-FR" sz="2800" dirty="0" smtClean="0">
              <a:solidFill>
                <a:srgbClr val="FF0000"/>
              </a:solidFill>
              <a:effectLst>
                <a:outerShdw blurRad="38100" dist="38100" dir="2700000" algn="tl">
                  <a:srgbClr val="C0C0C0"/>
                </a:outerShdw>
              </a:effectLst>
              <a:latin typeface="Formata Condensed"/>
              <a:ea typeface="Formata Condensed"/>
              <a:cs typeface="Formata Condensed"/>
            </a:endParaRPr>
          </a:p>
          <a:p>
            <a:pPr algn="ctr" eaLnBrk="1" hangingPunct="1">
              <a:defRPr/>
            </a:pPr>
            <a:r>
              <a:rPr lang="fr-FR" sz="2800" dirty="0" smtClean="0">
                <a:solidFill>
                  <a:srgbClr val="FF0000"/>
                </a:solidFill>
                <a:effectLst>
                  <a:outerShdw blurRad="38100" dist="38100" dir="2700000" algn="tl">
                    <a:srgbClr val="C0C0C0"/>
                  </a:outerShdw>
                </a:effectLst>
                <a:latin typeface="Formata Condensed"/>
                <a:ea typeface="Formata Condensed"/>
                <a:cs typeface="Formata Condensed"/>
              </a:rPr>
              <a:t>Ou quand les prix varient du simple au double  </a:t>
            </a:r>
          </a:p>
          <a:p>
            <a:pPr algn="ctr" eaLnBrk="1" hangingPunct="1">
              <a:defRPr/>
            </a:pPr>
            <a:endParaRPr lang="fr-FR" sz="2800" dirty="0">
              <a:solidFill>
                <a:srgbClr val="FF0000"/>
              </a:solidFill>
              <a:effectLst>
                <a:outerShdw blurRad="38100" dist="38100" dir="2700000" algn="tl">
                  <a:srgbClr val="C0C0C0"/>
                </a:outerShdw>
              </a:effectLst>
              <a:latin typeface="Formata Condensed"/>
              <a:ea typeface="Formata Condensed"/>
              <a:cs typeface="Formata Condensed"/>
            </a:endParaRPr>
          </a:p>
          <a:p>
            <a:pPr algn="ctr" eaLnBrk="1" hangingPunct="1">
              <a:defRPr/>
            </a:pPr>
            <a:endParaRPr lang="fr-FR" sz="2800" dirty="0">
              <a:solidFill>
                <a:srgbClr val="FF0000"/>
              </a:solidFill>
              <a:effectLst>
                <a:outerShdw blurRad="38100" dist="38100" dir="2700000" algn="tl">
                  <a:srgbClr val="C0C0C0"/>
                </a:outerShdw>
              </a:effectLst>
              <a:latin typeface="Formata Condensed"/>
              <a:cs typeface="Arial" charset="0"/>
            </a:endParaRPr>
          </a:p>
          <a:p>
            <a:pPr algn="ctr" eaLnBrk="1" hangingPunct="1">
              <a:defRPr/>
            </a:pPr>
            <a:r>
              <a:rPr lang="it-IT" sz="1600" dirty="0" smtClean="0">
                <a:solidFill>
                  <a:srgbClr val="FF0000"/>
                </a:solidFill>
                <a:latin typeface="Arial" charset="0"/>
                <a:cs typeface="Arial" charset="0"/>
              </a:rPr>
              <a:t>Mardi 1 décembre 2015</a:t>
            </a:r>
            <a:endParaRPr lang="fr-FR" sz="1600" dirty="0">
              <a:solidFill>
                <a:srgbClr val="FF0000"/>
              </a:solidFill>
              <a:latin typeface="Arial" charset="0"/>
              <a:cs typeface="Arial" charset="0"/>
            </a:endParaRPr>
          </a:p>
          <a:p>
            <a:pPr algn="ctr" eaLnBrk="1" hangingPunct="1">
              <a:defRPr/>
            </a:pPr>
            <a:endParaRPr lang="fr-FR" b="1" dirty="0">
              <a:solidFill>
                <a:srgbClr val="FF0000"/>
              </a:solidFill>
              <a:latin typeface="Arial" charset="0"/>
              <a:cs typeface="Arial" charset="0"/>
            </a:endParaRPr>
          </a:p>
          <a:p>
            <a:pPr algn="ctr" eaLnBrk="1" hangingPunct="1">
              <a:defRPr/>
            </a:pPr>
            <a:endParaRPr lang="fr-FR" b="1" dirty="0">
              <a:latin typeface="Arial" charset="0"/>
              <a:cs typeface="Arial" charset="0"/>
            </a:endParaRPr>
          </a:p>
          <a:p>
            <a:pPr algn="ctr" eaLnBrk="1" hangingPunct="1">
              <a:defRPr/>
            </a:pPr>
            <a:r>
              <a:rPr lang="fr-FR" sz="2000" dirty="0" smtClean="0">
                <a:effectLst>
                  <a:outerShdw blurRad="38100" dist="38100" dir="2700000" algn="tl">
                    <a:srgbClr val="C0C0C0"/>
                  </a:outerShdw>
                </a:effectLst>
                <a:latin typeface="Formata Condensed"/>
                <a:ea typeface="Formata Condensed"/>
                <a:cs typeface="Formata Condensed"/>
              </a:rPr>
              <a:t>SLBC AG </a:t>
            </a:r>
            <a:endParaRPr lang="fr-FR" sz="2000" dirty="0">
              <a:effectLst>
                <a:outerShdw blurRad="38100" dist="38100" dir="2700000" algn="tl">
                  <a:srgbClr val="C0C0C0"/>
                </a:outerShdw>
              </a:effectLst>
              <a:latin typeface="Formata Condensed"/>
              <a:ea typeface="Formata Condensed"/>
              <a:cs typeface="Formata Condensed"/>
            </a:endParaRPr>
          </a:p>
          <a:p>
            <a:pPr algn="ctr" eaLnBrk="1" hangingPunct="1">
              <a:defRPr/>
            </a:pPr>
            <a:endParaRPr lang="fr-FR" sz="2000" b="1" dirty="0">
              <a:solidFill>
                <a:schemeClr val="accent3">
                  <a:lumMod val="60000"/>
                  <a:lumOff val="40000"/>
                </a:schemeClr>
              </a:solidFill>
              <a:latin typeface="Formata-Medium"/>
              <a:ea typeface="MS Mincho" pitchFamily="49" charset="-128"/>
              <a:cs typeface="Formata-Medium"/>
            </a:endParaRPr>
          </a:p>
          <a:p>
            <a:pPr algn="ctr" eaLnBrk="1" hangingPunct="1">
              <a:defRPr/>
            </a:pPr>
            <a:r>
              <a:rPr lang="fr-FR" sz="2000" dirty="0" smtClean="0">
                <a:latin typeface="Formata-Condensed"/>
                <a:ea typeface="MS Mincho" pitchFamily="49" charset="-128"/>
                <a:cs typeface="Formata-Medium"/>
              </a:rPr>
              <a:t> </a:t>
            </a:r>
            <a:endParaRPr lang="fr-FR" sz="2000" dirty="0">
              <a:latin typeface="Formata-Condensed"/>
              <a:ea typeface="MS Mincho" pitchFamily="49" charset="-128"/>
              <a:cs typeface="Formata-Condensed"/>
            </a:endParaRPr>
          </a:p>
          <a:p>
            <a:pPr algn="ctr" eaLnBrk="1" hangingPunct="1">
              <a:defRPr/>
            </a:pPr>
            <a:r>
              <a:rPr lang="fr-FR" sz="2000" b="1" cap="small" dirty="0" smtClean="0">
                <a:latin typeface="Arial" charset="0"/>
                <a:cs typeface="Arial" charset="0"/>
              </a:rPr>
              <a:t> </a:t>
            </a:r>
            <a:endParaRPr lang="fr-FR" sz="2000" b="1" dirty="0">
              <a:latin typeface="Arial" charset="0"/>
              <a:cs typeface="Arial" charset="0"/>
            </a:endParaRPr>
          </a:p>
          <a:p>
            <a:pPr algn="ctr" eaLnBrk="1" hangingPunct="1">
              <a:defRPr/>
            </a:pPr>
            <a:endParaRPr lang="fr-FR" b="1" dirty="0">
              <a:latin typeface="Arial" charset="0"/>
              <a:cs typeface="Arial" charset="0"/>
            </a:endParaRPr>
          </a:p>
          <a:p>
            <a:pPr algn="ctr" eaLnBrk="1" hangingPunct="1">
              <a:defRPr/>
            </a:pPr>
            <a:r>
              <a:rPr lang="fr-FR" sz="1600" dirty="0">
                <a:latin typeface="Arial" charset="0"/>
                <a:cs typeface="Arial" charset="0"/>
              </a:rPr>
              <a:t>Philippe TABOULET</a:t>
            </a:r>
          </a:p>
          <a:p>
            <a:pPr algn="ctr" eaLnBrk="1" hangingPunct="1">
              <a:defRPr/>
            </a:pPr>
            <a:r>
              <a:rPr lang="fr-FR" sz="1600" dirty="0">
                <a:latin typeface="Arial" charset="0"/>
                <a:cs typeface="Arial" charset="0"/>
              </a:rPr>
              <a:t>Expert-comptable – commissaire aux comptes</a:t>
            </a:r>
          </a:p>
          <a:p>
            <a:pPr algn="ctr" eaLnBrk="1" hangingPunct="1">
              <a:defRPr/>
            </a:pPr>
            <a:r>
              <a:rPr lang="fr-FR" sz="1600" dirty="0">
                <a:latin typeface="Arial" charset="0"/>
                <a:cs typeface="Arial" charset="0"/>
                <a:hlinkClick r:id="rId3"/>
              </a:rPr>
              <a:t>philippe.taboulet@yahoo.fr</a:t>
            </a:r>
            <a:endParaRPr lang="fr-FR" sz="1600" dirty="0">
              <a:latin typeface="Arial" charset="0"/>
              <a:cs typeface="Arial" charset="0"/>
            </a:endParaRPr>
          </a:p>
          <a:p>
            <a:pPr algn="ctr" eaLnBrk="1" hangingPunct="1">
              <a:defRPr/>
            </a:pPr>
            <a:r>
              <a:rPr lang="fr-FR" sz="1600" dirty="0">
                <a:latin typeface="Arial" charset="0"/>
                <a:cs typeface="Arial" charset="0"/>
              </a:rPr>
              <a:t>06 60 66 52 34</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089900" cy="526070"/>
          </a:xfrm>
        </p:spPr>
        <p:txBody>
          <a:bodyPr>
            <a:normAutofit fontScale="90000"/>
          </a:bodyPr>
          <a:lstStyle/>
          <a:p>
            <a:r>
              <a:rPr lang="fr-FR" dirty="0" smtClean="0"/>
              <a:t>et en multiple EBE </a:t>
            </a:r>
            <a:endParaRPr lang="fr-FR" dirty="0"/>
          </a:p>
        </p:txBody>
      </p:sp>
      <p:pic>
        <p:nvPicPr>
          <p:cNvPr id="5" name="Espace réservé du contenu 4"/>
          <p:cNvPicPr>
            <a:picLocks noGrp="1" noChangeAspect="1"/>
          </p:cNvPicPr>
          <p:nvPr>
            <p:ph idx="1"/>
          </p:nvPr>
        </p:nvPicPr>
        <p:blipFill>
          <a:blip r:embed="rId2"/>
          <a:stretch>
            <a:fillRect/>
          </a:stretch>
        </p:blipFill>
        <p:spPr>
          <a:xfrm>
            <a:off x="2468724" y="986352"/>
            <a:ext cx="4890748" cy="5871648"/>
          </a:xfrm>
          <a:prstGeom prst="rect">
            <a:avLst/>
          </a:prstGeom>
        </p:spPr>
      </p:pic>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10</a:t>
            </a:fld>
            <a:endParaRPr lang="en-US" altLang="fr-FR"/>
          </a:p>
        </p:txBody>
      </p:sp>
    </p:spTree>
    <p:extLst>
      <p:ext uri="{BB962C8B-B14F-4D97-AF65-F5344CB8AC3E}">
        <p14:creationId xmlns:p14="http://schemas.microsoft.com/office/powerpoint/2010/main" val="23199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467612" y="260648"/>
            <a:ext cx="9001000" cy="6278265"/>
          </a:xfrm>
          <a:prstGeom prst="rect">
            <a:avLst/>
          </a:prstGeom>
          <a:solidFill>
            <a:srgbClr val="FF0000"/>
          </a:solidFill>
        </p:spPr>
      </p:pic>
      <p:sp>
        <p:nvSpPr>
          <p:cNvPr id="4" name="Espace réservé du numéro de diapositive 3"/>
          <p:cNvSpPr>
            <a:spLocks noGrp="1"/>
          </p:cNvSpPr>
          <p:nvPr>
            <p:ph type="sldNum" sz="quarter" idx="12"/>
          </p:nvPr>
        </p:nvSpPr>
        <p:spPr/>
        <p:txBody>
          <a:bodyPr/>
          <a:lstStyle/>
          <a:p>
            <a:fld id="{7A1F4E00-3692-48F6-9C8D-7CD3A67BAE85}" type="slidenum">
              <a:rPr lang="fr-FR" smtClean="0"/>
              <a:t>11</a:t>
            </a:fld>
            <a:endParaRPr lang="fr-FR"/>
          </a:p>
        </p:txBody>
      </p:sp>
    </p:spTree>
    <p:extLst>
      <p:ext uri="{BB962C8B-B14F-4D97-AF65-F5344CB8AC3E}">
        <p14:creationId xmlns:p14="http://schemas.microsoft.com/office/powerpoint/2010/main" val="1609171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089900" cy="670086"/>
          </a:xfrm>
        </p:spPr>
        <p:txBody>
          <a:bodyPr>
            <a:normAutofit/>
          </a:bodyPr>
          <a:lstStyle/>
          <a:p>
            <a:r>
              <a:rPr lang="fr-FR" sz="2400" b="1" cap="none" dirty="0" smtClean="0">
                <a:solidFill>
                  <a:srgbClr val="FF0000"/>
                </a:solidFill>
              </a:rPr>
              <a:t>Quelle valeur pour mes parts ?</a:t>
            </a:r>
            <a:endParaRPr lang="fr-FR" sz="2400" b="1" cap="none" dirty="0">
              <a:solidFill>
                <a:srgbClr val="FF0000"/>
              </a:solidFill>
            </a:endParaRPr>
          </a:p>
        </p:txBody>
      </p:sp>
      <p:sp>
        <p:nvSpPr>
          <p:cNvPr id="3" name="Espace réservé du contenu 2"/>
          <p:cNvSpPr>
            <a:spLocks noGrp="1"/>
          </p:cNvSpPr>
          <p:nvPr>
            <p:ph idx="1"/>
          </p:nvPr>
        </p:nvSpPr>
        <p:spPr/>
        <p:txBody>
          <a:bodyPr/>
          <a:lstStyle/>
          <a:p>
            <a:pPr marL="0" indent="0">
              <a:buNone/>
            </a:pPr>
            <a:r>
              <a:rPr lang="fr-FR" dirty="0" smtClean="0"/>
              <a:t>	</a:t>
            </a:r>
            <a:r>
              <a:rPr lang="fr-FR" sz="2000" dirty="0" smtClean="0">
                <a:latin typeface="Century Schoolbook"/>
              </a:rPr>
              <a:t>En simplifiant</a:t>
            </a:r>
            <a:r>
              <a:rPr lang="fr-FR" sz="2000" dirty="0">
                <a:latin typeface="Century Schoolbook"/>
              </a:rPr>
              <a:t>, la valeur de la SEL est encore </a:t>
            </a:r>
            <a:r>
              <a:rPr lang="fr-FR" sz="2000" dirty="0" smtClean="0">
                <a:latin typeface="Century Schoolbook"/>
              </a:rPr>
              <a:t>: </a:t>
            </a:r>
          </a:p>
          <a:p>
            <a:pPr marL="0" indent="0">
              <a:buNone/>
            </a:pPr>
            <a:endParaRPr lang="fr-FR" sz="2000" dirty="0">
              <a:latin typeface="Century Schoolbook"/>
            </a:endParaRPr>
          </a:p>
          <a:p>
            <a:pPr marL="0" indent="0">
              <a:buNone/>
            </a:pPr>
            <a:r>
              <a:rPr lang="fr-FR" sz="2000" dirty="0" smtClean="0">
                <a:latin typeface="Century Schoolbook"/>
              </a:rPr>
              <a:t>	               </a:t>
            </a:r>
            <a:r>
              <a:rPr lang="fr-FR" b="1" dirty="0" smtClean="0">
                <a:solidFill>
                  <a:schemeClr val="accent1"/>
                </a:solidFill>
                <a:latin typeface="Century Schoolbook"/>
              </a:rPr>
              <a:t>VE </a:t>
            </a:r>
            <a:r>
              <a:rPr lang="fr-FR" b="1" dirty="0">
                <a:solidFill>
                  <a:schemeClr val="accent1"/>
                </a:solidFill>
                <a:latin typeface="Century Schoolbook"/>
              </a:rPr>
              <a:t>(ou valeur d’entreprise)  +/- la </a:t>
            </a:r>
            <a:r>
              <a:rPr lang="fr-FR" b="1" dirty="0" smtClean="0">
                <a:solidFill>
                  <a:schemeClr val="accent1"/>
                </a:solidFill>
                <a:latin typeface="Century Schoolbook"/>
              </a:rPr>
              <a:t>trésorerie</a:t>
            </a:r>
          </a:p>
          <a:p>
            <a:pPr marL="0" indent="0">
              <a:buNone/>
            </a:pPr>
            <a:endParaRPr lang="fr-FR" dirty="0" smtClean="0">
              <a:latin typeface="Century Schoolbook"/>
            </a:endParaRPr>
          </a:p>
          <a:p>
            <a:pPr marL="0" indent="0" algn="ctr">
              <a:buNone/>
            </a:pPr>
            <a:r>
              <a:rPr lang="fr-FR" sz="2000" dirty="0">
                <a:latin typeface="Century Schoolbook"/>
              </a:rPr>
              <a:t>	</a:t>
            </a:r>
            <a:r>
              <a:rPr lang="fr-FR" sz="2000" i="1" dirty="0" smtClean="0">
                <a:latin typeface="Century Schoolbook"/>
              </a:rPr>
              <a:t>(notamment </a:t>
            </a:r>
            <a:r>
              <a:rPr lang="fr-FR" sz="2000" i="1" dirty="0">
                <a:latin typeface="Century Schoolbook"/>
              </a:rPr>
              <a:t>avec emprunts et comptes courants </a:t>
            </a:r>
            <a:r>
              <a:rPr lang="fr-FR" sz="2000" i="1" dirty="0" smtClean="0">
                <a:latin typeface="Century Schoolbook"/>
              </a:rPr>
              <a:t>	d’associés</a:t>
            </a:r>
            <a:r>
              <a:rPr lang="fr-FR" sz="2000" i="1" dirty="0">
                <a:latin typeface="Century Schoolbook"/>
              </a:rPr>
              <a:t>, engagements de </a:t>
            </a:r>
            <a:r>
              <a:rPr lang="fr-FR" sz="2000" i="1" dirty="0" smtClean="0">
                <a:latin typeface="Century Schoolbook"/>
              </a:rPr>
              <a:t>leasing </a:t>
            </a:r>
            <a:r>
              <a:rPr lang="fr-FR" sz="2000" i="1" dirty="0">
                <a:latin typeface="Century Schoolbook"/>
              </a:rPr>
              <a:t>au jour de </a:t>
            </a:r>
            <a:r>
              <a:rPr lang="fr-FR" sz="2000" i="1" dirty="0" smtClean="0">
                <a:latin typeface="Century Schoolbook"/>
              </a:rPr>
              <a:t>l’opération)</a:t>
            </a:r>
            <a:endParaRPr lang="fr-FR" sz="2000" i="1" dirty="0">
              <a:latin typeface="Century Schoolbook"/>
            </a:endParaRPr>
          </a:p>
          <a:p>
            <a:endParaRPr lang="fr-FR" dirty="0">
              <a:latin typeface="Century Schoolbook"/>
            </a:endParaRPr>
          </a:p>
          <a:p>
            <a:endParaRPr lang="fr-FR" dirty="0"/>
          </a:p>
        </p:txBody>
      </p:sp>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12</a:t>
            </a:fld>
            <a:endParaRPr lang="en-US" altLang="fr-FR"/>
          </a:p>
        </p:txBody>
      </p:sp>
    </p:spTree>
    <p:extLst>
      <p:ext uri="{BB962C8B-B14F-4D97-AF65-F5344CB8AC3E}">
        <p14:creationId xmlns:p14="http://schemas.microsoft.com/office/powerpoint/2010/main" val="129824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itre 1"/>
          <p:cNvSpPr>
            <a:spLocks noGrp="1"/>
          </p:cNvSpPr>
          <p:nvPr>
            <p:ph type="title"/>
          </p:nvPr>
        </p:nvSpPr>
        <p:spPr>
          <a:xfrm>
            <a:off x="495300" y="274638"/>
            <a:ext cx="8915400" cy="885825"/>
          </a:xfrm>
        </p:spPr>
        <p:txBody>
          <a:bodyPr>
            <a:normAutofit fontScale="90000"/>
          </a:bodyPr>
          <a:lstStyle/>
          <a:p>
            <a:pPr>
              <a:defRPr/>
            </a:pP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sz="2800" b="1" dirty="0" smtClean="0">
                <a:solidFill>
                  <a:srgbClr val="FF0000"/>
                </a:solidFill>
              </a:rPr>
              <a:t>La </a:t>
            </a:r>
            <a:r>
              <a:rPr lang="fr-FR" sz="2800" b="1" dirty="0">
                <a:solidFill>
                  <a:srgbClr val="FF0000"/>
                </a:solidFill>
              </a:rPr>
              <a:t>valeur n’est pas le prix </a:t>
            </a:r>
            <a:r>
              <a:rPr lang="fr-FR" sz="2800" dirty="0">
                <a:solidFill>
                  <a:srgbClr val="FF0000"/>
                </a:solidFill>
              </a:rPr>
              <a:t/>
            </a:r>
            <a:br>
              <a:rPr lang="fr-FR" sz="2800" dirty="0">
                <a:solidFill>
                  <a:srgbClr val="FF0000"/>
                </a:solidFill>
              </a:rPr>
            </a:b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dirty="0" smtClean="0"/>
              <a:t/>
            </a:r>
            <a:br>
              <a:rPr lang="fr-FR" dirty="0" smtClean="0"/>
            </a:br>
            <a:endParaRPr lang="fr-FR" sz="2700" cap="none" dirty="0" smtClean="0">
              <a:solidFill>
                <a:srgbClr val="FF0000"/>
              </a:solidFill>
            </a:endParaRPr>
          </a:p>
        </p:txBody>
      </p:sp>
      <p:sp>
        <p:nvSpPr>
          <p:cNvPr id="61443" name="Espace réservé du contenu 2"/>
          <p:cNvSpPr>
            <a:spLocks noGrp="1"/>
          </p:cNvSpPr>
          <p:nvPr>
            <p:ph idx="1"/>
          </p:nvPr>
        </p:nvSpPr>
        <p:spPr>
          <a:xfrm>
            <a:off x="689768" y="1520788"/>
            <a:ext cx="8526463" cy="4873625"/>
          </a:xfrm>
        </p:spPr>
        <p:txBody>
          <a:bodyPr>
            <a:normAutofit/>
          </a:bodyPr>
          <a:lstStyle/>
          <a:p>
            <a:pPr algn="just"/>
            <a:r>
              <a:rPr lang="fr-FR" sz="2200" b="1" dirty="0">
                <a:latin typeface="Century Schoolbook"/>
              </a:rPr>
              <a:t>Le prix résulte d’un échange</a:t>
            </a:r>
            <a:r>
              <a:rPr lang="fr-FR" sz="2200" dirty="0">
                <a:latin typeface="Century Schoolbook"/>
              </a:rPr>
              <a:t> et n’existe que par cet échange. </a:t>
            </a:r>
            <a:endParaRPr lang="fr-FR" sz="2200" dirty="0" smtClean="0">
              <a:latin typeface="Century Schoolbook"/>
            </a:endParaRPr>
          </a:p>
          <a:p>
            <a:pPr marL="0" indent="0" algn="just">
              <a:buNone/>
            </a:pPr>
            <a:endParaRPr lang="fr-FR" sz="2200" dirty="0" smtClean="0">
              <a:latin typeface="Century Schoolbook"/>
            </a:endParaRPr>
          </a:p>
          <a:p>
            <a:pPr algn="just"/>
            <a:r>
              <a:rPr lang="fr-FR" sz="2200" dirty="0" smtClean="0">
                <a:latin typeface="Century Schoolbook"/>
              </a:rPr>
              <a:t>Or </a:t>
            </a:r>
            <a:r>
              <a:rPr lang="fr-FR" sz="2200" dirty="0">
                <a:latin typeface="Century Schoolbook"/>
              </a:rPr>
              <a:t>les </a:t>
            </a:r>
            <a:r>
              <a:rPr lang="fr-FR" sz="2200" b="1" dirty="0">
                <a:latin typeface="Century Schoolbook"/>
              </a:rPr>
              <a:t>motivations</a:t>
            </a:r>
            <a:r>
              <a:rPr lang="fr-FR" sz="2200" dirty="0">
                <a:latin typeface="Century Schoolbook"/>
              </a:rPr>
              <a:t> sont variées : </a:t>
            </a:r>
            <a:r>
              <a:rPr lang="fr-FR" sz="2200" dirty="0" smtClean="0">
                <a:latin typeface="Century Schoolbook"/>
              </a:rPr>
              <a:t>fusion et apports d’actifs, autres mouvements </a:t>
            </a:r>
            <a:r>
              <a:rPr lang="fr-FR" sz="2200" dirty="0">
                <a:latin typeface="Century Schoolbook"/>
              </a:rPr>
              <a:t>sur le </a:t>
            </a:r>
            <a:r>
              <a:rPr lang="fr-FR" sz="2200" dirty="0" smtClean="0">
                <a:latin typeface="Century Schoolbook"/>
              </a:rPr>
              <a:t>capital, </a:t>
            </a:r>
            <a:r>
              <a:rPr lang="fr-FR" sz="2200" dirty="0">
                <a:latin typeface="Century Schoolbook"/>
              </a:rPr>
              <a:t>vente partielle de parts, vente de la SEL. </a:t>
            </a:r>
            <a:endParaRPr lang="fr-FR" sz="2200" dirty="0" smtClean="0">
              <a:latin typeface="Century Schoolbook"/>
            </a:endParaRPr>
          </a:p>
          <a:p>
            <a:pPr marL="0" indent="0" algn="just">
              <a:buNone/>
            </a:pPr>
            <a:endParaRPr lang="fr-FR" sz="2200" dirty="0" smtClean="0">
              <a:latin typeface="Century Schoolbook"/>
            </a:endParaRPr>
          </a:p>
          <a:p>
            <a:pPr algn="just"/>
            <a:r>
              <a:rPr lang="fr-FR" sz="2200" dirty="0" smtClean="0">
                <a:latin typeface="Century Schoolbook"/>
              </a:rPr>
              <a:t>Donc </a:t>
            </a:r>
            <a:r>
              <a:rPr lang="fr-FR" sz="2200" b="1" dirty="0" smtClean="0">
                <a:latin typeface="Century Schoolbook"/>
              </a:rPr>
              <a:t>trois niveaux de prix </a:t>
            </a:r>
            <a:r>
              <a:rPr lang="fr-FR" sz="2200" dirty="0" smtClean="0">
                <a:latin typeface="Century Schoolbook"/>
              </a:rPr>
              <a:t>en pratique: </a:t>
            </a:r>
          </a:p>
          <a:p>
            <a:pPr marL="0" indent="0" algn="just">
              <a:buNone/>
            </a:pPr>
            <a:endParaRPr lang="fr-FR" sz="2200" dirty="0">
              <a:latin typeface="Century Schoolbook"/>
            </a:endParaRPr>
          </a:p>
          <a:p>
            <a:pPr marL="0" indent="0" algn="just">
              <a:buNone/>
            </a:pPr>
            <a:r>
              <a:rPr lang="fr-FR" sz="2200" dirty="0" smtClean="0">
                <a:latin typeface="Century Schoolbook"/>
              </a:rPr>
              <a:t>	- vente interne entre biologistes « individuels »,</a:t>
            </a:r>
          </a:p>
          <a:p>
            <a:pPr marL="0" indent="0" algn="just">
              <a:buNone/>
            </a:pPr>
            <a:r>
              <a:rPr lang="fr-FR" sz="2200" dirty="0">
                <a:latin typeface="Century Schoolbook"/>
              </a:rPr>
              <a:t>	</a:t>
            </a:r>
            <a:r>
              <a:rPr lang="fr-FR" sz="2200" dirty="0" smtClean="0">
                <a:latin typeface="Century Schoolbook"/>
              </a:rPr>
              <a:t>- vente à la SEL : réduction de capital,</a:t>
            </a:r>
          </a:p>
          <a:p>
            <a:pPr marL="0" indent="0" algn="just">
              <a:buNone/>
            </a:pPr>
            <a:r>
              <a:rPr lang="fr-FR" sz="2200" dirty="0">
                <a:latin typeface="Century Schoolbook"/>
              </a:rPr>
              <a:t>	</a:t>
            </a:r>
            <a:r>
              <a:rPr lang="fr-FR" sz="2200" dirty="0" smtClean="0">
                <a:latin typeface="Century Schoolbook"/>
              </a:rPr>
              <a:t>- vente à un tiers </a:t>
            </a:r>
            <a:endParaRPr lang="fr-FR" sz="2200" dirty="0">
              <a:latin typeface="Century Schoolbook"/>
            </a:endParaRPr>
          </a:p>
          <a:p>
            <a:pPr eaLnBrk="1" hangingPunct="1"/>
            <a:endParaRPr lang="fr-FR" altLang="fr-FR" sz="2200" dirty="0" smtClean="0">
              <a:latin typeface="Century Schoolbook"/>
            </a:endParaRPr>
          </a:p>
        </p:txBody>
      </p:sp>
      <p:sp>
        <p:nvSpPr>
          <p:cNvPr id="61444" name="Espace réservé du numéro de diapositive 3"/>
          <p:cNvSpPr>
            <a:spLocks noGrp="1"/>
          </p:cNvSpPr>
          <p:nvPr>
            <p:ph type="sldNum" sz="quarter" idx="12"/>
          </p:nvPr>
        </p:nvSpPr>
        <p:spPr bwMode="auto">
          <a:xfrm>
            <a:off x="9245600" y="5734050"/>
            <a:ext cx="660400" cy="520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9pPr>
          </a:lstStyle>
          <a:p>
            <a:pPr>
              <a:spcBef>
                <a:spcPct val="0"/>
              </a:spcBef>
              <a:buClrTx/>
              <a:buSzTx/>
              <a:buFontTx/>
              <a:buNone/>
            </a:pPr>
            <a:fld id="{8D8B0544-F8BA-405D-98D3-0D27452B7AE0}" type="slidenum">
              <a:rPr lang="en-US" altLang="fr-FR" sz="1400" smtClean="0">
                <a:solidFill>
                  <a:srgbClr val="FFFFFF"/>
                </a:solidFill>
                <a:latin typeface="Arial" panose="020B0604020202020204" pitchFamily="34" charset="0"/>
              </a:rPr>
              <a:pPr>
                <a:spcBef>
                  <a:spcPct val="0"/>
                </a:spcBef>
                <a:buClrTx/>
                <a:buSzTx/>
                <a:buFontTx/>
                <a:buNone/>
              </a:pPr>
              <a:t>13</a:t>
            </a:fld>
            <a:endParaRPr lang="en-US" altLang="fr-FR" sz="1400"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01396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Espace réservé du contenu 2"/>
          <p:cNvSpPr>
            <a:spLocks noGrp="1"/>
          </p:cNvSpPr>
          <p:nvPr>
            <p:ph idx="1"/>
          </p:nvPr>
        </p:nvSpPr>
        <p:spPr>
          <a:xfrm>
            <a:off x="236476" y="296651"/>
            <a:ext cx="8928991" cy="6424823"/>
          </a:xfrm>
        </p:spPr>
        <p:txBody>
          <a:bodyPr rtlCol="0">
            <a:normAutofit fontScale="40000" lnSpcReduction="20000"/>
          </a:bodyPr>
          <a:lstStyle/>
          <a:p>
            <a:pPr marL="36576" indent="0" eaLnBrk="1" fontAlgn="auto" hangingPunct="1">
              <a:spcAft>
                <a:spcPts val="0"/>
              </a:spcAft>
              <a:buNone/>
              <a:defRPr/>
            </a:pPr>
            <a:r>
              <a:rPr lang="fr-FR" sz="6000" b="1" dirty="0" smtClean="0">
                <a:solidFill>
                  <a:srgbClr val="FF0000"/>
                </a:solidFill>
                <a:latin typeface="+mj-lt"/>
              </a:rPr>
              <a:t>Vente entre associés ou nouvel entrant biologiste individuel</a:t>
            </a:r>
          </a:p>
          <a:p>
            <a:pPr marL="36576" indent="0" eaLnBrk="1" fontAlgn="auto" hangingPunct="1">
              <a:spcAft>
                <a:spcPts val="0"/>
              </a:spcAft>
              <a:buNone/>
              <a:defRPr/>
            </a:pPr>
            <a:endParaRPr lang="fr-FR" sz="5100" b="1" dirty="0" smtClean="0">
              <a:solidFill>
                <a:srgbClr val="FF0000"/>
              </a:solidFill>
            </a:endParaRPr>
          </a:p>
          <a:p>
            <a:pPr marL="420624" indent="-384048" eaLnBrk="1" fontAlgn="auto" hangingPunct="1">
              <a:spcAft>
                <a:spcPts val="0"/>
              </a:spcAft>
              <a:buFont typeface="Wingdings 2"/>
              <a:buChar char=""/>
              <a:defRPr/>
            </a:pPr>
            <a:endParaRPr lang="fr-FR" dirty="0" smtClean="0"/>
          </a:p>
          <a:p>
            <a:pPr marL="420624" lvl="0" indent="-384048" algn="just" eaLnBrk="1" fontAlgn="auto" hangingPunct="1">
              <a:spcAft>
                <a:spcPts val="0"/>
              </a:spcAft>
              <a:buFontTx/>
              <a:buChar char="-"/>
              <a:defRPr/>
            </a:pPr>
            <a:r>
              <a:rPr lang="fr-FR" sz="4800" b="1" dirty="0"/>
              <a:t>La redistribution de parts n’a normalement pas d’impact sur l’activité et la rentabilité de la SEL. </a:t>
            </a:r>
            <a:endParaRPr lang="fr-FR" sz="4800" b="1" dirty="0" smtClean="0"/>
          </a:p>
          <a:p>
            <a:pPr marL="36576" lvl="0" indent="0" algn="just" eaLnBrk="1" fontAlgn="auto" hangingPunct="1">
              <a:spcAft>
                <a:spcPts val="0"/>
              </a:spcAft>
              <a:buNone/>
              <a:defRPr/>
            </a:pPr>
            <a:endParaRPr lang="fr-FR" sz="4800" dirty="0"/>
          </a:p>
          <a:p>
            <a:pPr marL="420624" lvl="0" indent="-384048" algn="just" eaLnBrk="1" fontAlgn="auto" hangingPunct="1">
              <a:spcAft>
                <a:spcPts val="0"/>
              </a:spcAft>
              <a:buFontTx/>
              <a:buChar char="-"/>
              <a:defRPr/>
            </a:pPr>
            <a:r>
              <a:rPr lang="fr-FR" sz="4800" dirty="0"/>
              <a:t>L</a:t>
            </a:r>
            <a:r>
              <a:rPr lang="fr-FR" sz="4800" dirty="0" smtClean="0"/>
              <a:t>e </a:t>
            </a:r>
            <a:r>
              <a:rPr lang="fr-FR" sz="4800" dirty="0"/>
              <a:t>prix est donc fondamentalement dicté par la capacité d’emprunt, de remboursement et les contraintes de fiscalité exigeant le plus souvent la mise en place de SPFPL (ce qui suppose </a:t>
            </a:r>
            <a:r>
              <a:rPr lang="fr-FR" sz="4800" i="1" dirty="0"/>
              <a:t>a minima</a:t>
            </a:r>
            <a:r>
              <a:rPr lang="fr-FR" sz="4800" dirty="0"/>
              <a:t> une détention </a:t>
            </a:r>
            <a:r>
              <a:rPr lang="fr-FR" sz="4800" b="1" dirty="0">
                <a:solidFill>
                  <a:schemeClr val="accent1">
                    <a:lumMod val="75000"/>
                  </a:schemeClr>
                </a:solidFill>
              </a:rPr>
              <a:t>constante</a:t>
            </a:r>
            <a:r>
              <a:rPr lang="fr-FR" sz="4800" dirty="0"/>
              <a:t> de 5% investis dans la SEL cible). </a:t>
            </a:r>
            <a:endParaRPr lang="fr-FR" sz="4800" dirty="0" smtClean="0"/>
          </a:p>
          <a:p>
            <a:pPr marL="420624" lvl="0" indent="-384048" algn="just" eaLnBrk="1" fontAlgn="auto" hangingPunct="1">
              <a:spcAft>
                <a:spcPts val="0"/>
              </a:spcAft>
              <a:buFontTx/>
              <a:buChar char="-"/>
              <a:defRPr/>
            </a:pPr>
            <a:endParaRPr lang="fr-FR" sz="4800" dirty="0"/>
          </a:p>
          <a:p>
            <a:pPr marL="420624" lvl="0" indent="-384048" algn="just" eaLnBrk="1" fontAlgn="auto" hangingPunct="1">
              <a:spcAft>
                <a:spcPts val="0"/>
              </a:spcAft>
              <a:buFontTx/>
              <a:buChar char="-"/>
              <a:defRPr/>
            </a:pPr>
            <a:r>
              <a:rPr lang="fr-FR" sz="4800" dirty="0" smtClean="0"/>
              <a:t>Les </a:t>
            </a:r>
            <a:r>
              <a:rPr lang="fr-FR" sz="4800" dirty="0"/>
              <a:t>chiffres démontrent en règle générale que le prix maximum ne peut aller au-delà de 110% du CA, </a:t>
            </a:r>
            <a:r>
              <a:rPr lang="fr-FR" sz="4800" i="1" dirty="0"/>
              <a:t>a fortiori</a:t>
            </a:r>
            <a:r>
              <a:rPr lang="fr-FR" sz="4800" dirty="0"/>
              <a:t> si la SEL est déjà endettée ce qui pèse sur les capacités de distribution. </a:t>
            </a:r>
            <a:endParaRPr lang="fr-FR" sz="4800" dirty="0" smtClean="0"/>
          </a:p>
          <a:p>
            <a:pPr marL="420624" lvl="0" indent="-384048" algn="just" eaLnBrk="1" fontAlgn="auto" hangingPunct="1">
              <a:spcAft>
                <a:spcPts val="0"/>
              </a:spcAft>
              <a:buFontTx/>
              <a:buChar char="-"/>
              <a:defRPr/>
            </a:pPr>
            <a:endParaRPr lang="fr-FR" sz="4800" dirty="0" smtClean="0"/>
          </a:p>
          <a:p>
            <a:pPr marL="420624" lvl="0" indent="-384048" algn="just" eaLnBrk="1" fontAlgn="auto" hangingPunct="1">
              <a:spcAft>
                <a:spcPts val="0"/>
              </a:spcAft>
              <a:buFontTx/>
              <a:buChar char="-"/>
              <a:defRPr/>
            </a:pPr>
            <a:r>
              <a:rPr lang="fr-FR" sz="4800" dirty="0" smtClean="0"/>
              <a:t>Par </a:t>
            </a:r>
            <a:r>
              <a:rPr lang="fr-FR" sz="4800" dirty="0"/>
              <a:t>rapport à une valeur théorique de la SEL, </a:t>
            </a:r>
            <a:r>
              <a:rPr lang="fr-FR" sz="4800" b="1" dirty="0">
                <a:solidFill>
                  <a:schemeClr val="accent1">
                    <a:lumMod val="75000"/>
                  </a:schemeClr>
                </a:solidFill>
              </a:rPr>
              <a:t>on constate une décote</a:t>
            </a:r>
            <a:r>
              <a:rPr lang="fr-FR" sz="4800" dirty="0" smtClean="0"/>
              <a:t>.</a:t>
            </a:r>
          </a:p>
          <a:p>
            <a:pPr marL="420624" lvl="0" indent="-384048" algn="just" eaLnBrk="1" fontAlgn="auto" hangingPunct="1">
              <a:spcAft>
                <a:spcPts val="0"/>
              </a:spcAft>
              <a:buFontTx/>
              <a:buChar char="-"/>
              <a:defRPr/>
            </a:pPr>
            <a:endParaRPr lang="fr-FR" sz="4800" dirty="0"/>
          </a:p>
          <a:p>
            <a:pPr marL="36576" lvl="0" indent="0" algn="just" eaLnBrk="1" fontAlgn="auto" hangingPunct="1">
              <a:spcAft>
                <a:spcPts val="0"/>
              </a:spcAft>
              <a:buNone/>
              <a:defRPr/>
            </a:pPr>
            <a:r>
              <a:rPr lang="fr-FR" sz="4800" b="1" dirty="0" smtClean="0"/>
              <a:t>				</a:t>
            </a:r>
            <a:r>
              <a:rPr lang="fr-FR" sz="4800" b="1" dirty="0" smtClean="0">
                <a:solidFill>
                  <a:schemeClr val="accent1">
                    <a:lumMod val="75000"/>
                  </a:schemeClr>
                </a:solidFill>
              </a:rPr>
              <a:t>Prix = VE – décote </a:t>
            </a:r>
          </a:p>
          <a:p>
            <a:pPr marL="420624" lvl="0" indent="-384048" algn="just" eaLnBrk="1" fontAlgn="auto" hangingPunct="1">
              <a:spcAft>
                <a:spcPts val="0"/>
              </a:spcAft>
              <a:buFontTx/>
              <a:buChar char="-"/>
              <a:defRPr/>
            </a:pPr>
            <a:endParaRPr lang="fr-FR" sz="4800" dirty="0" smtClean="0"/>
          </a:p>
          <a:p>
            <a:pPr marL="420624" lvl="0" indent="-384048" algn="just" eaLnBrk="1" fontAlgn="auto" hangingPunct="1">
              <a:spcAft>
                <a:spcPts val="0"/>
              </a:spcAft>
              <a:buFontTx/>
              <a:buChar char="-"/>
              <a:defRPr/>
            </a:pPr>
            <a:r>
              <a:rPr lang="fr-FR" sz="4800" dirty="0" smtClean="0"/>
              <a:t>S’expliquant par </a:t>
            </a:r>
            <a:r>
              <a:rPr lang="fr-FR" sz="4800" dirty="0">
                <a:solidFill>
                  <a:schemeClr val="accent1">
                    <a:lumMod val="75000"/>
                  </a:schemeClr>
                </a:solidFill>
              </a:rPr>
              <a:t>l’illiquidité du capital </a:t>
            </a:r>
            <a:r>
              <a:rPr lang="fr-FR" sz="4800" dirty="0"/>
              <a:t>(il faut trouver un acheteur), la contrainte de </a:t>
            </a:r>
            <a:r>
              <a:rPr lang="fr-FR" sz="4800" dirty="0">
                <a:solidFill>
                  <a:schemeClr val="accent1">
                    <a:lumMod val="75000"/>
                  </a:schemeClr>
                </a:solidFill>
              </a:rPr>
              <a:t>l’agrément </a:t>
            </a:r>
            <a:r>
              <a:rPr lang="fr-FR" sz="4800" dirty="0"/>
              <a:t>et </a:t>
            </a:r>
            <a:r>
              <a:rPr lang="fr-FR" sz="4800" dirty="0">
                <a:solidFill>
                  <a:schemeClr val="accent1">
                    <a:lumMod val="75000"/>
                  </a:schemeClr>
                </a:solidFill>
              </a:rPr>
              <a:t>l’absence de pouvoir intrinsèque du minoritaire sur la stratégie</a:t>
            </a:r>
            <a:r>
              <a:rPr lang="fr-FR" sz="4800" dirty="0"/>
              <a:t>, </a:t>
            </a:r>
            <a:r>
              <a:rPr lang="fr-FR" sz="4800" dirty="0">
                <a:solidFill>
                  <a:schemeClr val="accent1">
                    <a:lumMod val="75000"/>
                  </a:schemeClr>
                </a:solidFill>
              </a:rPr>
              <a:t>la gestion et la répartition des flux financiers de l’entreprise</a:t>
            </a:r>
            <a:r>
              <a:rPr lang="fr-FR" sz="4800" dirty="0"/>
              <a:t>. </a:t>
            </a:r>
            <a:r>
              <a:rPr lang="fr-FR" sz="4800" dirty="0" smtClean="0"/>
              <a:t>L’existence </a:t>
            </a:r>
            <a:r>
              <a:rPr lang="fr-FR" sz="4800" dirty="0"/>
              <a:t>de pacte d’associés peut néanmoins tempérer ces dernières objections.</a:t>
            </a:r>
          </a:p>
          <a:p>
            <a:pPr marL="36576" indent="0" eaLnBrk="1" fontAlgn="auto" hangingPunct="1">
              <a:spcAft>
                <a:spcPts val="0"/>
              </a:spcAft>
              <a:buNone/>
              <a:defRPr/>
            </a:pPr>
            <a:r>
              <a:rPr lang="fr-FR" sz="4800" dirty="0" smtClean="0"/>
              <a:t>  </a:t>
            </a:r>
            <a:endParaRPr lang="fr-FR" sz="4800" dirty="0" smtClean="0">
              <a:solidFill>
                <a:srgbClr val="FF0000"/>
              </a:solidFill>
            </a:endParaRPr>
          </a:p>
          <a:p>
            <a:pPr marL="420624" indent="-384048" eaLnBrk="1" fontAlgn="auto" hangingPunct="1">
              <a:spcAft>
                <a:spcPts val="0"/>
              </a:spcAft>
              <a:buFontTx/>
              <a:buChar char="-"/>
              <a:defRPr/>
            </a:pPr>
            <a:endParaRPr lang="fr-FR" dirty="0" smtClean="0"/>
          </a:p>
          <a:p>
            <a:pPr marL="420624" indent="-384048" eaLnBrk="1" fontAlgn="auto" hangingPunct="1">
              <a:spcAft>
                <a:spcPts val="0"/>
              </a:spcAft>
              <a:buFont typeface="Wingdings 2"/>
              <a:buChar char=""/>
              <a:defRPr/>
            </a:pPr>
            <a:endParaRPr lang="fr-FR" dirty="0" smtClean="0"/>
          </a:p>
        </p:txBody>
      </p:sp>
      <p:sp>
        <p:nvSpPr>
          <p:cNvPr id="57347" name="Espace réservé du numéro de diapositive 3"/>
          <p:cNvSpPr>
            <a:spLocks noGrp="1"/>
          </p:cNvSpPr>
          <p:nvPr>
            <p:ph type="sldNum" sz="quarter" idx="12"/>
          </p:nvPr>
        </p:nvSpPr>
        <p:spPr bwMode="auto">
          <a:xfrm>
            <a:off x="7594600" y="6356350"/>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9pPr>
          </a:lstStyle>
          <a:p>
            <a:pPr>
              <a:spcBef>
                <a:spcPct val="0"/>
              </a:spcBef>
              <a:buClrTx/>
              <a:buSzTx/>
              <a:buFontTx/>
              <a:buNone/>
            </a:pPr>
            <a:fld id="{7E0DE85D-CAF9-45C1-BF36-B191F50668CB}" type="slidenum">
              <a:rPr lang="fr-FR" altLang="fr-FR" sz="1400" smtClean="0">
                <a:solidFill>
                  <a:srgbClr val="FFFFFF"/>
                </a:solidFill>
                <a:latin typeface="Arial" panose="020B0604020202020204" pitchFamily="34" charset="0"/>
              </a:rPr>
              <a:pPr>
                <a:spcBef>
                  <a:spcPct val="0"/>
                </a:spcBef>
                <a:buClrTx/>
                <a:buSzTx/>
                <a:buFontTx/>
                <a:buNone/>
              </a:pPr>
              <a:t>14</a:t>
            </a:fld>
            <a:endParaRPr lang="fr-FR" altLang="fr-FR" sz="1400"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46700018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089900" cy="490066"/>
          </a:xfrm>
        </p:spPr>
        <p:txBody>
          <a:bodyPr>
            <a:normAutofit/>
          </a:bodyPr>
          <a:lstStyle/>
          <a:p>
            <a:pPr algn="ctr"/>
            <a:r>
              <a:rPr lang="fr-FR" sz="2400" b="1" dirty="0" smtClean="0">
                <a:solidFill>
                  <a:srgbClr val="FF0000"/>
                </a:solidFill>
              </a:rPr>
              <a:t>Exemple biologiste pp investisseur </a:t>
            </a:r>
            <a:endParaRPr lang="fr-FR" sz="2400" b="1" dirty="0">
              <a:solidFill>
                <a:srgbClr val="FF0000"/>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991827728"/>
              </p:ext>
            </p:extLst>
          </p:nvPr>
        </p:nvGraphicFramePr>
        <p:xfrm>
          <a:off x="920552" y="872712"/>
          <a:ext cx="8424937" cy="5616627"/>
        </p:xfrm>
        <a:graphic>
          <a:graphicData uri="http://schemas.openxmlformats.org/drawingml/2006/table">
            <a:tbl>
              <a:tblPr>
                <a:tableStyleId>{5C22544A-7EE6-4342-B048-85BDC9FD1C3A}</a:tableStyleId>
              </a:tblPr>
              <a:tblGrid>
                <a:gridCol w="2798206"/>
                <a:gridCol w="702878"/>
                <a:gridCol w="301233"/>
                <a:gridCol w="3886274"/>
                <a:gridCol w="736346"/>
              </a:tblGrid>
              <a:tr h="673716">
                <a:tc gridSpan="5">
                  <a:txBody>
                    <a:bodyPr/>
                    <a:lstStyle/>
                    <a:p>
                      <a:pPr algn="ctr" fontAlgn="ctr"/>
                      <a:r>
                        <a:rPr lang="fr-FR" sz="1600" b="1" u="none" strike="noStrike" dirty="0">
                          <a:solidFill>
                            <a:srgbClr val="FF0000"/>
                          </a:solidFill>
                          <a:effectLst/>
                        </a:rPr>
                        <a:t>RELATION PRIX ET FINANCEMENT DES PARTS</a:t>
                      </a:r>
                      <a:endParaRPr lang="fr-FR" sz="1600" b="1" i="0" u="none" strike="noStrike" dirty="0">
                        <a:solidFill>
                          <a:srgbClr val="FF0000"/>
                        </a:solidFill>
                        <a:effectLst/>
                        <a:latin typeface="Calibri" panose="020F0502020204030204" pitchFamily="34" charset="0"/>
                      </a:endParaRPr>
                    </a:p>
                  </a:txBody>
                  <a:tcPr marL="7620" marR="7620" marT="762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28098">
                <a:tc>
                  <a:txBody>
                    <a:bodyPr/>
                    <a:lstStyle/>
                    <a:p>
                      <a:pPr algn="ctr" fontAlgn="b"/>
                      <a:r>
                        <a:rPr lang="fr-FR" sz="1100" b="1" u="sng" strike="noStrike" dirty="0">
                          <a:effectLst/>
                        </a:rPr>
                        <a:t>BASE TRANSACTION </a:t>
                      </a:r>
                      <a:endParaRPr lang="fr-FR" sz="1100" b="1" i="0" u="sng"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7620" marR="7620" marT="7620" marB="0" anchor="b"/>
                </a:tc>
              </a:tr>
              <a:tr h="328098">
                <a:tc>
                  <a:txBody>
                    <a:bodyPr/>
                    <a:lstStyle/>
                    <a:p>
                      <a:pPr algn="ctr" fontAlgn="b"/>
                      <a:r>
                        <a:rPr lang="fr-FR" sz="1100" u="none" strike="noStrike">
                          <a:effectLst/>
                        </a:rPr>
                        <a:t>CHIFFRE D'AFFAIRES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1000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7620" marR="7620" marT="7620" marB="0" anchor="b"/>
                </a:tc>
              </a:tr>
              <a:tr h="355079">
                <a:tc>
                  <a:txBody>
                    <a:bodyPr/>
                    <a:lstStyle/>
                    <a:p>
                      <a:pPr algn="ctr" fontAlgn="b"/>
                      <a:r>
                        <a:rPr lang="fr-FR" sz="1100" u="none" strike="noStrike" dirty="0">
                          <a:effectLst/>
                        </a:rPr>
                        <a:t>VALORISATION CHIFFRE D'AFFAIRES</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smtClean="0">
                          <a:effectLst/>
                        </a:rPr>
                        <a:t>  105%</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b="1" u="sng" strike="noStrike" dirty="0">
                          <a:effectLst/>
                        </a:rPr>
                        <a:t>REVENU REEL BIOLOGISTE</a:t>
                      </a:r>
                      <a:endParaRPr lang="fr-FR" sz="1100" b="1" i="0" u="sng"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7620" marR="7620" marT="7620" marB="0" anchor="b"/>
                </a:tc>
              </a:tr>
              <a:tr h="328098">
                <a:tc>
                  <a:txBody>
                    <a:bodyPr/>
                    <a:lstStyle/>
                    <a:p>
                      <a:pPr algn="ctr" fontAlgn="b"/>
                      <a:r>
                        <a:rPr lang="fr-FR" sz="1100" b="1" u="none" strike="noStrike" dirty="0">
                          <a:solidFill>
                            <a:srgbClr val="FF3300"/>
                          </a:solidFill>
                          <a:effectLst/>
                        </a:rPr>
                        <a:t>VALEUR A FINANCER </a:t>
                      </a:r>
                      <a:endParaRPr lang="fr-FR" sz="1100" b="1" i="0" u="none" strike="noStrike" dirty="0">
                        <a:solidFill>
                          <a:srgbClr val="FF3300"/>
                        </a:solidFill>
                        <a:effectLst/>
                        <a:latin typeface="Calibri" panose="020F0502020204030204" pitchFamily="34" charset="0"/>
                      </a:endParaRPr>
                    </a:p>
                  </a:txBody>
                  <a:tcPr marL="7620" marR="7620" marT="7620" marB="0" anchor="b"/>
                </a:tc>
                <a:tc>
                  <a:txBody>
                    <a:bodyPr/>
                    <a:lstStyle/>
                    <a:p>
                      <a:pPr algn="ctr" fontAlgn="b"/>
                      <a:r>
                        <a:rPr lang="fr-FR" sz="1100" b="1" u="none" strike="noStrike" dirty="0" smtClean="0">
                          <a:solidFill>
                            <a:srgbClr val="FF3300"/>
                          </a:solidFill>
                          <a:effectLst/>
                        </a:rPr>
                        <a:t>1050</a:t>
                      </a:r>
                      <a:endParaRPr lang="fr-FR" sz="1100" b="1" i="0" u="none" strike="noStrike" dirty="0">
                        <a:solidFill>
                          <a:srgbClr val="FF33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salaire brut</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150</a:t>
                      </a:r>
                      <a:endParaRPr lang="fr-FR" sz="1100" b="0" i="0" u="none" strike="noStrike" dirty="0">
                        <a:solidFill>
                          <a:srgbClr val="000000"/>
                        </a:solidFill>
                        <a:effectLst/>
                        <a:latin typeface="Calibri" panose="020F0502020204030204" pitchFamily="34" charset="0"/>
                      </a:endParaRPr>
                    </a:p>
                  </a:txBody>
                  <a:tcPr marL="7620" marR="7620" marT="7620" marB="0" anchor="b"/>
                </a:tc>
              </a:tr>
              <a:tr h="341222">
                <a:tc>
                  <a:txBody>
                    <a:bodyPr/>
                    <a:lstStyle/>
                    <a:p>
                      <a:pPr algn="ctr"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cotisations TNS : 35% soit  net de</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97,5</a:t>
                      </a:r>
                      <a:endParaRPr lang="fr-FR" sz="1100" b="0" i="0" u="none" strike="noStrike" dirty="0">
                        <a:solidFill>
                          <a:srgbClr val="000000"/>
                        </a:solidFill>
                        <a:effectLst/>
                        <a:latin typeface="Calibri" panose="020F0502020204030204" pitchFamily="34" charset="0"/>
                      </a:endParaRPr>
                    </a:p>
                  </a:txBody>
                  <a:tcPr marL="7620" marR="7620" marT="7620" marB="0" anchor="b"/>
                </a:tc>
              </a:tr>
              <a:tr h="338864">
                <a:tc>
                  <a:txBody>
                    <a:bodyPr/>
                    <a:lstStyle/>
                    <a:p>
                      <a:pPr algn="ctr" fontAlgn="b"/>
                      <a:r>
                        <a:rPr lang="fr-FR" sz="1100" b="1" u="sng" strike="noStrike" dirty="0">
                          <a:effectLst/>
                        </a:rPr>
                        <a:t>BASE REVENU DISPONIBLE par la SEL</a:t>
                      </a:r>
                      <a:endParaRPr lang="fr-FR" sz="1100" b="1" i="0" u="sng"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IR  1 part </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-22,6</a:t>
                      </a:r>
                      <a:endParaRPr lang="fr-FR" sz="1100" b="0" i="0" u="none" strike="noStrike" dirty="0">
                        <a:solidFill>
                          <a:srgbClr val="000000"/>
                        </a:solidFill>
                        <a:effectLst/>
                        <a:latin typeface="Calibri" panose="020F0502020204030204" pitchFamily="34" charset="0"/>
                      </a:endParaRPr>
                    </a:p>
                  </a:txBody>
                  <a:tcPr marL="7620" marR="7620" marT="7620" marB="0" anchor="b"/>
                </a:tc>
              </a:tr>
              <a:tr h="590576">
                <a:tc>
                  <a:txBody>
                    <a:bodyPr/>
                    <a:lstStyle/>
                    <a:p>
                      <a:pPr algn="ctr" fontAlgn="b"/>
                      <a:r>
                        <a:rPr lang="fr-FR" sz="1100" u="none" strike="noStrike">
                          <a:effectLst/>
                        </a:rPr>
                        <a:t>REX avant rémunération BIOLOGISTE</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smtClean="0">
                          <a:effectLst/>
                        </a:rPr>
                        <a:t>30%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Contrainte de vie familiale</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-50</a:t>
                      </a:r>
                      <a:endParaRPr lang="fr-FR" sz="1100" b="0" i="0" u="none" strike="noStrike" dirty="0">
                        <a:solidFill>
                          <a:srgbClr val="000000"/>
                        </a:solidFill>
                        <a:effectLst/>
                        <a:latin typeface="Calibri" panose="020F0502020204030204" pitchFamily="34" charset="0"/>
                      </a:endParaRPr>
                    </a:p>
                  </a:txBody>
                  <a:tcPr marL="7620" marR="7620" marT="7620" marB="0" anchor="b"/>
                </a:tc>
              </a:tr>
              <a:tr h="328098">
                <a:tc>
                  <a:txBody>
                    <a:bodyPr/>
                    <a:lstStyle/>
                    <a:p>
                      <a:pPr algn="ctr" fontAlgn="b"/>
                      <a:r>
                        <a:rPr lang="fr-FR" sz="1100" u="none" strike="noStrike">
                          <a:effectLst/>
                        </a:rPr>
                        <a:t>REX en valeur absolue</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smtClean="0">
                          <a:effectLst/>
                        </a:rPr>
                        <a:t>300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b="1" u="none" strike="noStrike" dirty="0">
                          <a:solidFill>
                            <a:srgbClr val="FF3300"/>
                          </a:solidFill>
                          <a:effectLst/>
                        </a:rPr>
                        <a:t>DISPONIBLE</a:t>
                      </a:r>
                      <a:endParaRPr lang="fr-FR" sz="1100" b="1" i="0" u="none" strike="noStrike" dirty="0">
                        <a:solidFill>
                          <a:srgbClr val="FF3300"/>
                        </a:solidFill>
                        <a:effectLst/>
                        <a:latin typeface="Calibri" panose="020F0502020204030204" pitchFamily="34" charset="0"/>
                      </a:endParaRPr>
                    </a:p>
                  </a:txBody>
                  <a:tcPr marL="7620" marR="7620" marT="7620" marB="0" anchor="b"/>
                </a:tc>
                <a:tc>
                  <a:txBody>
                    <a:bodyPr/>
                    <a:lstStyle/>
                    <a:p>
                      <a:pPr algn="ctr" fontAlgn="b"/>
                      <a:r>
                        <a:rPr lang="fr-FR" sz="1100" b="1" u="none" strike="noStrike" dirty="0">
                          <a:solidFill>
                            <a:srgbClr val="FF3300"/>
                          </a:solidFill>
                          <a:effectLst/>
                        </a:rPr>
                        <a:t>25</a:t>
                      </a:r>
                      <a:endParaRPr lang="fr-FR" sz="1100" b="1" i="0" u="none" strike="noStrike" dirty="0">
                        <a:solidFill>
                          <a:srgbClr val="FF3300"/>
                        </a:solidFill>
                        <a:effectLst/>
                        <a:latin typeface="Calibri" panose="020F0502020204030204" pitchFamily="34" charset="0"/>
                      </a:endParaRPr>
                    </a:p>
                  </a:txBody>
                  <a:tcPr marL="7620" marR="7620" marT="7620" marB="0" anchor="b"/>
                </a:tc>
              </a:tr>
              <a:tr h="394245">
                <a:tc>
                  <a:txBody>
                    <a:bodyPr/>
                    <a:lstStyle/>
                    <a:p>
                      <a:pPr algn="ctr" fontAlgn="b"/>
                      <a:r>
                        <a:rPr lang="fr-FR" sz="1100" u="none" strike="noStrike">
                          <a:effectLst/>
                        </a:rPr>
                        <a:t>partie salaire brut et cotisations TNS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-150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7620" marR="7620" marT="7620" marB="0" anchor="b"/>
                </a:tc>
              </a:tr>
              <a:tr h="328098">
                <a:tc>
                  <a:txBody>
                    <a:bodyPr/>
                    <a:lstStyle/>
                    <a:p>
                      <a:pPr algn="ctr" fontAlgn="b"/>
                      <a:r>
                        <a:rPr lang="fr-FR" sz="1100" u="none" strike="noStrike">
                          <a:effectLst/>
                        </a:rPr>
                        <a:t>Bénéfice avant IS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smtClean="0">
                          <a:effectLst/>
                        </a:rPr>
                        <a:t>150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7620" marR="7620" marT="7620" marB="0" anchor="b"/>
                </a:tc>
              </a:tr>
              <a:tr h="328098">
                <a:tc>
                  <a:txBody>
                    <a:bodyPr/>
                    <a:lstStyle/>
                    <a:p>
                      <a:pPr algn="ctr" fontAlgn="b"/>
                      <a:r>
                        <a:rPr lang="fr-FR" sz="1100" u="none" strike="noStrike">
                          <a:effectLst/>
                        </a:rPr>
                        <a:t>IS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smtClean="0">
                          <a:effectLst/>
                        </a:rPr>
                        <a:t>-50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solidFill>
                            <a:srgbClr val="FF3300"/>
                          </a:solidFill>
                          <a:effectLst/>
                        </a:rPr>
                        <a:t>TOTAL REVENU ANNUEL</a:t>
                      </a:r>
                      <a:endParaRPr lang="fr-FR" sz="1100" b="1" i="0" u="none" strike="noStrike" dirty="0">
                        <a:solidFill>
                          <a:srgbClr val="FF33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smtClean="0">
                          <a:solidFill>
                            <a:srgbClr val="FF3300"/>
                          </a:solidFill>
                          <a:effectLst/>
                        </a:rPr>
                        <a:t>115</a:t>
                      </a:r>
                      <a:endParaRPr lang="fr-FR" sz="1100" b="1" i="0" u="none" strike="noStrike" dirty="0">
                        <a:solidFill>
                          <a:srgbClr val="FF3300"/>
                        </a:solidFill>
                        <a:effectLst/>
                        <a:latin typeface="Calibri" panose="020F0502020204030204" pitchFamily="34" charset="0"/>
                      </a:endParaRPr>
                    </a:p>
                  </a:txBody>
                  <a:tcPr marL="7620" marR="7620" marT="7620" marB="0" anchor="b"/>
                </a:tc>
              </a:tr>
              <a:tr h="593268">
                <a:tc>
                  <a:txBody>
                    <a:bodyPr/>
                    <a:lstStyle/>
                    <a:p>
                      <a:pPr algn="ctr" fontAlgn="ctr"/>
                      <a:r>
                        <a:rPr lang="fr-FR" sz="1100" u="none" strike="noStrike">
                          <a:effectLst/>
                        </a:rPr>
                        <a:t>Bénéfice net </a:t>
                      </a:r>
                      <a:endParaRPr lang="fr-F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smtClean="0">
                          <a:effectLst/>
                        </a:rPr>
                        <a:t>100</a:t>
                      </a:r>
                      <a:endParaRPr lang="fr-F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ctr"/>
                      <a:r>
                        <a:rPr lang="fr-FR" sz="1100" u="none" strike="noStrike" dirty="0">
                          <a:solidFill>
                            <a:srgbClr val="0070C0"/>
                          </a:solidFill>
                          <a:effectLst/>
                        </a:rPr>
                        <a:t>soit annuité emprunt sur 10 ans avec un taux de </a:t>
                      </a:r>
                      <a:r>
                        <a:rPr lang="fr-FR" sz="1100" u="none" strike="noStrike" dirty="0" smtClean="0">
                          <a:solidFill>
                            <a:srgbClr val="0070C0"/>
                          </a:solidFill>
                          <a:effectLst/>
                        </a:rPr>
                        <a:t>1,75</a:t>
                      </a:r>
                      <a:r>
                        <a:rPr lang="fr-FR" sz="1100" u="none" strike="noStrike" dirty="0">
                          <a:solidFill>
                            <a:srgbClr val="0070C0"/>
                          </a:solidFill>
                          <a:effectLst/>
                        </a:rPr>
                        <a:t>% correspondant à un emprunt </a:t>
                      </a:r>
                      <a:endParaRPr lang="fr-FR" sz="1100" b="1" i="0" u="none" strike="noStrike" dirty="0">
                        <a:solidFill>
                          <a:srgbClr val="0070C0"/>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smtClean="0">
                          <a:solidFill>
                            <a:srgbClr val="0070C0"/>
                          </a:solidFill>
                          <a:effectLst/>
                        </a:rPr>
                        <a:t>1050</a:t>
                      </a:r>
                      <a:endParaRPr lang="fr-FR" sz="1100" b="1" i="0" u="none" strike="noStrike" dirty="0">
                        <a:solidFill>
                          <a:srgbClr val="0070C0"/>
                        </a:solidFill>
                        <a:effectLst/>
                        <a:latin typeface="Calibri" panose="020F0502020204030204" pitchFamily="34" charset="0"/>
                      </a:endParaRPr>
                    </a:p>
                  </a:txBody>
                  <a:tcPr marL="7620" marR="7620" marT="7620" marB="0" anchor="ctr"/>
                </a:tc>
              </a:tr>
              <a:tr h="361069">
                <a:tc>
                  <a:txBody>
                    <a:bodyPr/>
                    <a:lstStyle/>
                    <a:p>
                      <a:pPr algn="ctr" fontAlgn="b"/>
                      <a:r>
                        <a:rPr lang="fr-FR" sz="1100" b="1" u="none" strike="noStrike" dirty="0" smtClean="0">
                          <a:solidFill>
                            <a:srgbClr val="FF3300"/>
                          </a:solidFill>
                          <a:effectLst/>
                        </a:rPr>
                        <a:t>Hypothèse </a:t>
                      </a:r>
                      <a:r>
                        <a:rPr lang="fr-FR" sz="1100" b="1" u="none" strike="noStrike" dirty="0">
                          <a:solidFill>
                            <a:srgbClr val="FF3300"/>
                          </a:solidFill>
                          <a:effectLst/>
                        </a:rPr>
                        <a:t>dividende : </a:t>
                      </a:r>
                      <a:r>
                        <a:rPr lang="fr-FR" sz="1100" b="1" u="none" strike="noStrike" dirty="0" smtClean="0">
                          <a:solidFill>
                            <a:srgbClr val="FF3300"/>
                          </a:solidFill>
                          <a:effectLst/>
                        </a:rPr>
                        <a:t>90</a:t>
                      </a:r>
                      <a:r>
                        <a:rPr lang="fr-FR" sz="1100" b="1" u="none" strike="noStrike" dirty="0">
                          <a:solidFill>
                            <a:srgbClr val="FF3300"/>
                          </a:solidFill>
                          <a:effectLst/>
                        </a:rPr>
                        <a:t>% vers SPFPL</a:t>
                      </a:r>
                      <a:endParaRPr lang="fr-FR" sz="1100" b="1" i="0" u="none" strike="noStrike" dirty="0">
                        <a:solidFill>
                          <a:srgbClr val="FF3300"/>
                        </a:solidFill>
                        <a:effectLst/>
                        <a:latin typeface="Calibri" panose="020F0502020204030204" pitchFamily="34" charset="0"/>
                      </a:endParaRPr>
                    </a:p>
                  </a:txBody>
                  <a:tcPr marL="7620" marR="7620" marT="7620" marB="0" anchor="b"/>
                </a:tc>
                <a:tc>
                  <a:txBody>
                    <a:bodyPr/>
                    <a:lstStyle/>
                    <a:p>
                      <a:pPr algn="ctr" fontAlgn="b"/>
                      <a:r>
                        <a:rPr lang="fr-FR" sz="1100" b="1" u="none" strike="noStrike" dirty="0" smtClean="0">
                          <a:solidFill>
                            <a:srgbClr val="FF3300"/>
                          </a:solidFill>
                          <a:effectLst/>
                        </a:rPr>
                        <a:t>90</a:t>
                      </a:r>
                      <a:endParaRPr lang="fr-FR" sz="1100" b="1" i="0" u="none" strike="noStrike" dirty="0">
                        <a:solidFill>
                          <a:srgbClr val="FF3300"/>
                        </a:solidFill>
                        <a:effectLst/>
                        <a:latin typeface="Calibri" panose="020F0502020204030204" pitchFamily="34" charset="0"/>
                      </a:endParaRPr>
                    </a:p>
                  </a:txBody>
                  <a:tcPr marL="7620" marR="7620" marT="7620" marB="0" anchor="b"/>
                </a:tc>
                <a:tc>
                  <a:txBody>
                    <a:bodyPr/>
                    <a:lstStyle/>
                    <a:p>
                      <a:pPr algn="l" fontAlgn="b"/>
                      <a:endParaRPr lang="fr-FR" sz="1100" b="1" i="0" u="none" strike="noStrike" dirty="0">
                        <a:solidFill>
                          <a:srgbClr val="FF3300"/>
                        </a:solidFill>
                        <a:effectLst/>
                        <a:latin typeface="Calibri" panose="020F0502020204030204" pitchFamily="34" charset="0"/>
                      </a:endParaRPr>
                    </a:p>
                  </a:txBody>
                  <a:tcPr marL="7620" marR="7620" marT="762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6" name="Espace réservé du numéro de diapositive 5"/>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15</a:t>
            </a:fld>
            <a:endParaRPr lang="en-US" altLang="fr-FR"/>
          </a:p>
        </p:txBody>
      </p:sp>
    </p:spTree>
    <p:extLst>
      <p:ext uri="{BB962C8B-B14F-4D97-AF65-F5344CB8AC3E}">
        <p14:creationId xmlns:p14="http://schemas.microsoft.com/office/powerpoint/2010/main" val="288506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Espace réservé du contenu 2"/>
          <p:cNvSpPr>
            <a:spLocks noGrp="1"/>
          </p:cNvSpPr>
          <p:nvPr>
            <p:ph idx="1"/>
          </p:nvPr>
        </p:nvSpPr>
        <p:spPr>
          <a:xfrm>
            <a:off x="164468" y="296652"/>
            <a:ext cx="9253027" cy="6192688"/>
          </a:xfrm>
        </p:spPr>
        <p:txBody>
          <a:bodyPr rtlCol="0">
            <a:normAutofit/>
          </a:bodyPr>
          <a:lstStyle/>
          <a:p>
            <a:pPr marL="36576" indent="0" algn="just" eaLnBrk="1" fontAlgn="auto" hangingPunct="1">
              <a:spcAft>
                <a:spcPts val="0"/>
              </a:spcAft>
              <a:buNone/>
              <a:defRPr/>
            </a:pPr>
            <a:r>
              <a:rPr lang="fr-FR" b="1" dirty="0" smtClean="0">
                <a:solidFill>
                  <a:srgbClr val="FF0000"/>
                </a:solidFill>
                <a:latin typeface="Century Schoolbook"/>
              </a:rPr>
              <a:t>Vente d’un biologiste à la société : une réduction de capital relutive </a:t>
            </a:r>
          </a:p>
          <a:p>
            <a:pPr marL="420624" indent="-384048" eaLnBrk="1" fontAlgn="auto" hangingPunct="1">
              <a:spcAft>
                <a:spcPts val="0"/>
              </a:spcAft>
              <a:buFont typeface="Wingdings 2"/>
              <a:buChar char=""/>
              <a:defRPr/>
            </a:pPr>
            <a:endParaRPr lang="fr-FR" dirty="0" smtClean="0"/>
          </a:p>
          <a:p>
            <a:pPr lvl="0" algn="just"/>
            <a:r>
              <a:rPr lang="fr-FR" sz="1800" dirty="0" smtClean="0">
                <a:latin typeface="Century Schoolbook"/>
              </a:rPr>
              <a:t>Avec la </a:t>
            </a:r>
            <a:r>
              <a:rPr lang="fr-FR" sz="1800" dirty="0">
                <a:latin typeface="Century Schoolbook"/>
              </a:rPr>
              <a:t>révision de la fiscalité depuis 2014 </a:t>
            </a:r>
            <a:r>
              <a:rPr lang="fr-FR" sz="1800" dirty="0" smtClean="0">
                <a:latin typeface="Century Schoolbook"/>
              </a:rPr>
              <a:t>des </a:t>
            </a:r>
            <a:r>
              <a:rPr lang="fr-FR" sz="1800" dirty="0">
                <a:latin typeface="Century Schoolbook"/>
              </a:rPr>
              <a:t>plus-values </a:t>
            </a:r>
            <a:r>
              <a:rPr lang="fr-FR" sz="1800" dirty="0" smtClean="0">
                <a:latin typeface="Century Schoolbook"/>
              </a:rPr>
              <a:t>de cette opération, </a:t>
            </a:r>
            <a:r>
              <a:rPr lang="fr-FR" sz="1800" dirty="0">
                <a:latin typeface="Century Schoolbook"/>
              </a:rPr>
              <a:t>le prix est </a:t>
            </a:r>
            <a:r>
              <a:rPr lang="fr-FR" sz="1800" dirty="0" smtClean="0">
                <a:latin typeface="Century Schoolbook"/>
              </a:rPr>
              <a:t>davantage proche de la valeur d’entreprise (VE) s’il </a:t>
            </a:r>
            <a:r>
              <a:rPr lang="fr-FR" sz="1800" dirty="0">
                <a:latin typeface="Century Schoolbook"/>
              </a:rPr>
              <a:t>s’accompagne du départ souhaité par suite d’un surnombre d’associés, </a:t>
            </a:r>
            <a:r>
              <a:rPr lang="fr-FR" sz="1800" dirty="0" smtClean="0">
                <a:latin typeface="Century Schoolbook"/>
              </a:rPr>
              <a:t>voir </a:t>
            </a:r>
            <a:r>
              <a:rPr lang="fr-FR" sz="1800" dirty="0">
                <a:latin typeface="Century Schoolbook"/>
              </a:rPr>
              <a:t>d’un </a:t>
            </a:r>
            <a:r>
              <a:rPr lang="fr-FR" sz="1800" dirty="0" smtClean="0">
                <a:latin typeface="Century Schoolbook"/>
              </a:rPr>
              <a:t>conflit (peut être même avec une légère prime). </a:t>
            </a:r>
          </a:p>
          <a:p>
            <a:pPr marL="0" lvl="0" indent="0" algn="just">
              <a:buNone/>
            </a:pPr>
            <a:r>
              <a:rPr lang="fr-FR" sz="1800" dirty="0">
                <a:latin typeface="Century Schoolbook"/>
              </a:rPr>
              <a:t>	</a:t>
            </a:r>
            <a:r>
              <a:rPr lang="fr-FR" sz="1800" dirty="0" smtClean="0">
                <a:latin typeface="Century Schoolbook"/>
              </a:rPr>
              <a:t>	              </a:t>
            </a:r>
            <a:r>
              <a:rPr lang="fr-FR" sz="1800" b="1" dirty="0" smtClean="0">
                <a:solidFill>
                  <a:schemeClr val="accent1">
                    <a:lumMod val="75000"/>
                  </a:schemeClr>
                </a:solidFill>
                <a:latin typeface="Century Schoolbook"/>
              </a:rPr>
              <a:t>Prix = VE </a:t>
            </a:r>
          </a:p>
          <a:p>
            <a:pPr marL="0" lvl="0" indent="0">
              <a:buNone/>
            </a:pPr>
            <a:endParaRPr lang="fr-FR" sz="1800" dirty="0" smtClean="0">
              <a:latin typeface="Century Schoolbook"/>
            </a:endParaRPr>
          </a:p>
          <a:p>
            <a:pPr lvl="0" algn="just"/>
            <a:r>
              <a:rPr lang="fr-FR" sz="1800" dirty="0" smtClean="0">
                <a:latin typeface="Century Schoolbook"/>
              </a:rPr>
              <a:t>Avec </a:t>
            </a:r>
            <a:r>
              <a:rPr lang="fr-FR" sz="1800" dirty="0">
                <a:latin typeface="Century Schoolbook"/>
              </a:rPr>
              <a:t>la réduction du capital qui en résulte, les  associés restants remontent leur proportion de capital – on parle alors d’opération de relution - et profitent d’un meilleur partage du résultat annuel. </a:t>
            </a:r>
            <a:endParaRPr lang="fr-FR" sz="1800" dirty="0" smtClean="0">
              <a:latin typeface="Century Schoolbook"/>
            </a:endParaRPr>
          </a:p>
          <a:p>
            <a:pPr marL="0" lvl="0" indent="0">
              <a:buNone/>
            </a:pPr>
            <a:endParaRPr lang="fr-FR" sz="1800" dirty="0" smtClean="0">
              <a:latin typeface="Century Schoolbook"/>
            </a:endParaRPr>
          </a:p>
          <a:p>
            <a:pPr lvl="0" algn="just"/>
            <a:r>
              <a:rPr lang="fr-FR" sz="1800" dirty="0" smtClean="0">
                <a:latin typeface="Century Schoolbook"/>
              </a:rPr>
              <a:t>Le </a:t>
            </a:r>
            <a:r>
              <a:rPr lang="fr-FR" sz="1800" dirty="0">
                <a:latin typeface="Century Schoolbook"/>
              </a:rPr>
              <a:t>taux de l’emprunt sera toujours moins couteux que la rémunération du biologiste partant. Surtout l’emprunt est positionné dans la SEL, il est en quelque sorte mutualisé entre associés. Il y a donc un effet de levier </a:t>
            </a:r>
            <a:r>
              <a:rPr lang="fr-FR" sz="1800" dirty="0" smtClean="0">
                <a:latin typeface="Century Schoolbook"/>
              </a:rPr>
              <a:t>par </a:t>
            </a:r>
            <a:r>
              <a:rPr lang="fr-FR" sz="1800" dirty="0">
                <a:latin typeface="Century Schoolbook"/>
              </a:rPr>
              <a:t>rapport à une opération isolée de cession de parts. </a:t>
            </a:r>
            <a:endParaRPr lang="fr-FR" sz="1800" dirty="0" smtClean="0">
              <a:latin typeface="Century Schoolbook"/>
            </a:endParaRPr>
          </a:p>
          <a:p>
            <a:pPr marL="0" lvl="0" indent="0">
              <a:buNone/>
            </a:pPr>
            <a:endParaRPr lang="fr-FR" sz="1800" dirty="0" smtClean="0">
              <a:latin typeface="Century Schoolbook"/>
            </a:endParaRPr>
          </a:p>
          <a:p>
            <a:pPr lvl="0" algn="just"/>
            <a:r>
              <a:rPr lang="fr-FR" sz="1800" dirty="0" smtClean="0">
                <a:latin typeface="Century Schoolbook"/>
              </a:rPr>
              <a:t>L’opération </a:t>
            </a:r>
            <a:r>
              <a:rPr lang="fr-FR" sz="1800" dirty="0">
                <a:latin typeface="Century Schoolbook"/>
              </a:rPr>
              <a:t>de rachat pourrait aussi se concevoir avec une nouvelle SPFPL des associés restants. Mais on est alors dans le détail de l’ingénierie.</a:t>
            </a:r>
          </a:p>
          <a:p>
            <a:pPr marL="420624" indent="-384048" algn="just" eaLnBrk="1" fontAlgn="auto" hangingPunct="1">
              <a:spcAft>
                <a:spcPts val="0"/>
              </a:spcAft>
              <a:buFontTx/>
              <a:buChar char="-"/>
              <a:defRPr/>
            </a:pPr>
            <a:endParaRPr lang="fr-FR" dirty="0" smtClean="0"/>
          </a:p>
          <a:p>
            <a:pPr marL="420624" indent="-384048" eaLnBrk="1" fontAlgn="auto" hangingPunct="1">
              <a:spcAft>
                <a:spcPts val="0"/>
              </a:spcAft>
              <a:buFont typeface="Wingdings 2"/>
              <a:buChar char=""/>
              <a:defRPr/>
            </a:pPr>
            <a:endParaRPr lang="fr-FR" dirty="0" smtClean="0"/>
          </a:p>
        </p:txBody>
      </p:sp>
      <p:sp>
        <p:nvSpPr>
          <p:cNvPr id="57347" name="Espace réservé du numéro de diapositive 3"/>
          <p:cNvSpPr>
            <a:spLocks noGrp="1"/>
          </p:cNvSpPr>
          <p:nvPr>
            <p:ph type="sldNum" sz="quarter" idx="12"/>
          </p:nvPr>
        </p:nvSpPr>
        <p:spPr bwMode="auto">
          <a:xfrm>
            <a:off x="7594600" y="6356350"/>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9pPr>
          </a:lstStyle>
          <a:p>
            <a:pPr>
              <a:spcBef>
                <a:spcPct val="0"/>
              </a:spcBef>
              <a:buClrTx/>
              <a:buSzTx/>
              <a:buFontTx/>
              <a:buNone/>
            </a:pPr>
            <a:fld id="{7E0DE85D-CAF9-45C1-BF36-B191F50668CB}" type="slidenum">
              <a:rPr lang="fr-FR" altLang="fr-FR" sz="1400" smtClean="0">
                <a:solidFill>
                  <a:srgbClr val="FFFFFF"/>
                </a:solidFill>
                <a:latin typeface="Arial" panose="020B0604020202020204" pitchFamily="34" charset="0"/>
              </a:rPr>
              <a:pPr>
                <a:spcBef>
                  <a:spcPct val="0"/>
                </a:spcBef>
                <a:buClrTx/>
                <a:buSzTx/>
                <a:buFontTx/>
                <a:buNone/>
              </a:pPr>
              <a:t>16</a:t>
            </a:fld>
            <a:endParaRPr lang="fr-FR" altLang="fr-FR" sz="1400"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88922925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Espace réservé du contenu 2"/>
          <p:cNvSpPr>
            <a:spLocks noGrp="1"/>
          </p:cNvSpPr>
          <p:nvPr>
            <p:ph idx="1"/>
          </p:nvPr>
        </p:nvSpPr>
        <p:spPr>
          <a:xfrm>
            <a:off x="715963" y="296652"/>
            <a:ext cx="8089900" cy="6192688"/>
          </a:xfrm>
        </p:spPr>
        <p:txBody>
          <a:bodyPr rtlCol="0">
            <a:normAutofit/>
          </a:bodyPr>
          <a:lstStyle/>
          <a:p>
            <a:pPr marL="36576" indent="0" eaLnBrk="1" fontAlgn="auto" hangingPunct="1">
              <a:spcAft>
                <a:spcPts val="0"/>
              </a:spcAft>
              <a:buNone/>
              <a:defRPr/>
            </a:pPr>
            <a:r>
              <a:rPr lang="fr-FR" b="1" dirty="0" smtClean="0">
                <a:solidFill>
                  <a:srgbClr val="FF0000"/>
                </a:solidFill>
                <a:latin typeface="Century Schoolbook"/>
              </a:rPr>
              <a:t>Vente de la société ou parts majoritaires à un tiers </a:t>
            </a:r>
          </a:p>
          <a:p>
            <a:pPr marL="420624" indent="-384048" eaLnBrk="1" fontAlgn="auto" hangingPunct="1">
              <a:spcAft>
                <a:spcPts val="0"/>
              </a:spcAft>
              <a:buFont typeface="Wingdings 2"/>
              <a:buChar char=""/>
              <a:defRPr/>
            </a:pPr>
            <a:endParaRPr lang="fr-FR" dirty="0" smtClean="0"/>
          </a:p>
          <a:p>
            <a:pPr algn="just"/>
            <a:r>
              <a:rPr lang="fr-FR" sz="2200" dirty="0" smtClean="0">
                <a:latin typeface="Century Schoolbook"/>
              </a:rPr>
              <a:t>L’acquéreur, une </a:t>
            </a:r>
            <a:r>
              <a:rPr lang="fr-FR" sz="2200" dirty="0">
                <a:latin typeface="Century Schoolbook"/>
              </a:rPr>
              <a:t>autre SEL par définition, intègre dans sa proposition une prime de contrôle qui est la reconnaissance d’un partage de synergies attendues dans l’opération de croissance externe. </a:t>
            </a:r>
            <a:endParaRPr lang="fr-FR" sz="2200" dirty="0" smtClean="0">
              <a:latin typeface="Century Schoolbook"/>
            </a:endParaRPr>
          </a:p>
          <a:p>
            <a:pPr marL="0" indent="0" algn="just">
              <a:buNone/>
            </a:pPr>
            <a:endParaRPr lang="fr-FR" sz="2200" dirty="0" smtClean="0">
              <a:latin typeface="Century Schoolbook"/>
            </a:endParaRPr>
          </a:p>
          <a:p>
            <a:pPr algn="just"/>
            <a:r>
              <a:rPr lang="fr-FR" sz="2200" dirty="0" smtClean="0">
                <a:latin typeface="Century Schoolbook"/>
              </a:rPr>
              <a:t>La </a:t>
            </a:r>
            <a:r>
              <a:rPr lang="fr-FR" sz="2200" dirty="0">
                <a:latin typeface="Century Schoolbook"/>
              </a:rPr>
              <a:t>valeur des parts est donc la valeur théorique de la SEL vendeuse et une combinaison de synergies. </a:t>
            </a:r>
            <a:endParaRPr lang="fr-FR" sz="2200" dirty="0" smtClean="0">
              <a:latin typeface="Century Schoolbook"/>
            </a:endParaRPr>
          </a:p>
          <a:p>
            <a:pPr marL="0" indent="0" algn="just">
              <a:buNone/>
            </a:pPr>
            <a:endParaRPr lang="fr-FR" sz="2200" dirty="0">
              <a:latin typeface="Century Schoolbook"/>
            </a:endParaRPr>
          </a:p>
          <a:p>
            <a:pPr marL="0" indent="0">
              <a:buNone/>
            </a:pPr>
            <a:r>
              <a:rPr lang="fr-FR" sz="2200" dirty="0" smtClean="0">
                <a:latin typeface="Century Schoolbook"/>
              </a:rPr>
              <a:t>		          </a:t>
            </a:r>
            <a:r>
              <a:rPr lang="fr-FR" sz="2200" b="1" dirty="0" smtClean="0">
                <a:solidFill>
                  <a:schemeClr val="accent1">
                    <a:lumMod val="75000"/>
                  </a:schemeClr>
                </a:solidFill>
                <a:latin typeface="Century Schoolbook"/>
              </a:rPr>
              <a:t>Prix = VE + prime de contrôle </a:t>
            </a:r>
          </a:p>
          <a:p>
            <a:pPr algn="just"/>
            <a:endParaRPr lang="fr-FR" sz="2200" dirty="0" smtClean="0">
              <a:latin typeface="Century Schoolbook"/>
            </a:endParaRPr>
          </a:p>
          <a:p>
            <a:pPr algn="just"/>
            <a:r>
              <a:rPr lang="fr-FR" sz="2200" dirty="0" smtClean="0">
                <a:latin typeface="Century Schoolbook"/>
              </a:rPr>
              <a:t>Le prix se </a:t>
            </a:r>
            <a:r>
              <a:rPr lang="fr-FR" sz="2200" dirty="0">
                <a:latin typeface="Century Schoolbook"/>
              </a:rPr>
              <a:t>mesure aussi dans un multiple du résultat de la SEL cible beaucoup plus élevé.</a:t>
            </a:r>
          </a:p>
          <a:p>
            <a:pPr lvl="0" algn="just"/>
            <a:endParaRPr lang="fr-FR" sz="2000" dirty="0" smtClean="0"/>
          </a:p>
          <a:p>
            <a:pPr marL="420624" indent="-384048" eaLnBrk="1" fontAlgn="auto" hangingPunct="1">
              <a:spcAft>
                <a:spcPts val="0"/>
              </a:spcAft>
              <a:buFont typeface="Wingdings 2"/>
              <a:buChar char=""/>
              <a:defRPr/>
            </a:pPr>
            <a:endParaRPr lang="fr-FR" dirty="0" smtClean="0"/>
          </a:p>
        </p:txBody>
      </p:sp>
      <p:sp>
        <p:nvSpPr>
          <p:cNvPr id="57347" name="Espace réservé du numéro de diapositive 3"/>
          <p:cNvSpPr>
            <a:spLocks noGrp="1"/>
          </p:cNvSpPr>
          <p:nvPr>
            <p:ph type="sldNum" sz="quarter" idx="12"/>
          </p:nvPr>
        </p:nvSpPr>
        <p:spPr bwMode="auto">
          <a:xfrm>
            <a:off x="7594600" y="6356350"/>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a:defRPr>
            </a:lvl9pPr>
          </a:lstStyle>
          <a:p>
            <a:pPr>
              <a:spcBef>
                <a:spcPct val="0"/>
              </a:spcBef>
              <a:buClrTx/>
              <a:buSzTx/>
              <a:buFontTx/>
              <a:buNone/>
            </a:pPr>
            <a:fld id="{7E0DE85D-CAF9-45C1-BF36-B191F50668CB}" type="slidenum">
              <a:rPr lang="fr-FR" altLang="fr-FR" sz="1400" smtClean="0">
                <a:solidFill>
                  <a:srgbClr val="FFFFFF"/>
                </a:solidFill>
                <a:latin typeface="Arial" panose="020B0604020202020204" pitchFamily="34" charset="0"/>
              </a:rPr>
              <a:pPr>
                <a:spcBef>
                  <a:spcPct val="0"/>
                </a:spcBef>
                <a:buClrTx/>
                <a:buSzTx/>
                <a:buFontTx/>
                <a:buNone/>
              </a:pPr>
              <a:t>17</a:t>
            </a:fld>
            <a:endParaRPr lang="fr-FR" altLang="fr-FR" sz="1400"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133989708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98396" y="-207404"/>
            <a:ext cx="8089900" cy="1143000"/>
          </a:xfrm>
        </p:spPr>
        <p:txBody>
          <a:bodyPr>
            <a:normAutofit/>
          </a:bodyPr>
          <a:lstStyle/>
          <a:p>
            <a:r>
              <a:rPr lang="fr-FR" sz="2400" b="1" cap="none" dirty="0" smtClean="0">
                <a:solidFill>
                  <a:srgbClr val="FF0000"/>
                </a:solidFill>
                <a:latin typeface="Century Schoolbook"/>
              </a:rPr>
              <a:t/>
            </a:r>
            <a:br>
              <a:rPr lang="fr-FR" sz="2400" b="1" cap="none" dirty="0" smtClean="0">
                <a:solidFill>
                  <a:srgbClr val="FF0000"/>
                </a:solidFill>
                <a:latin typeface="Century Schoolbook"/>
              </a:rPr>
            </a:br>
            <a:r>
              <a:rPr lang="fr-FR" sz="2400" b="1" cap="none" dirty="0" smtClean="0">
                <a:solidFill>
                  <a:srgbClr val="FF0000"/>
                </a:solidFill>
                <a:latin typeface="Century Schoolbook"/>
              </a:rPr>
              <a:t>Prix et valeur </a:t>
            </a:r>
            <a:endParaRPr lang="fr-FR" sz="2400" b="1" cap="none" dirty="0">
              <a:solidFill>
                <a:srgbClr val="FF0000"/>
              </a:solidFill>
              <a:latin typeface="Century Schoolbook"/>
            </a:endParaRPr>
          </a:p>
        </p:txBody>
      </p:sp>
      <p:sp>
        <p:nvSpPr>
          <p:cNvPr id="3" name="Espace réservé du contenu 2"/>
          <p:cNvSpPr>
            <a:spLocks noGrp="1"/>
          </p:cNvSpPr>
          <p:nvPr>
            <p:ph idx="1"/>
          </p:nvPr>
        </p:nvSpPr>
        <p:spPr>
          <a:xfrm>
            <a:off x="498396" y="1232756"/>
            <a:ext cx="8089900" cy="2088232"/>
          </a:xfrm>
        </p:spPr>
        <p:txBody>
          <a:bodyPr/>
          <a:lstStyle/>
          <a:p>
            <a:pPr marL="0" indent="0" algn="just">
              <a:buNone/>
            </a:pPr>
            <a:r>
              <a:rPr lang="fr-FR" sz="2000" dirty="0">
                <a:latin typeface="Century Schoolbook"/>
              </a:rPr>
              <a:t>L</a:t>
            </a:r>
            <a:r>
              <a:rPr lang="fr-FR" sz="2000" dirty="0" smtClean="0">
                <a:latin typeface="Century Schoolbook"/>
              </a:rPr>
              <a:t>e </a:t>
            </a:r>
            <a:r>
              <a:rPr lang="fr-FR" sz="2000" dirty="0">
                <a:latin typeface="Century Schoolbook"/>
              </a:rPr>
              <a:t>prix de la transaction, lorsqu’il est connu, n’intègre souvent pas l’évaluation des compléments de prix, les modalités de règlement (immédiat, différé, sous forme cash ou titre) ni les divers accords pouvant lier l’acheteur et le vendeur (contrats de collaboration, accords de non concurrence, contrat de travail, garanties de passif, droit ou non au dividende).</a:t>
            </a:r>
          </a:p>
        </p:txBody>
      </p:sp>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18</a:t>
            </a:fld>
            <a:endParaRPr lang="en-US" altLang="fr-FR"/>
          </a:p>
        </p:txBody>
      </p:sp>
      <p:sp>
        <p:nvSpPr>
          <p:cNvPr id="5" name="ZoneTexte 4"/>
          <p:cNvSpPr txBox="1"/>
          <p:nvPr/>
        </p:nvSpPr>
        <p:spPr>
          <a:xfrm>
            <a:off x="594973" y="3618148"/>
            <a:ext cx="7993323" cy="2431435"/>
          </a:xfrm>
          <a:prstGeom prst="rect">
            <a:avLst/>
          </a:prstGeom>
          <a:noFill/>
        </p:spPr>
        <p:txBody>
          <a:bodyPr wrap="square" rtlCol="0">
            <a:spAutoFit/>
          </a:bodyPr>
          <a:lstStyle/>
          <a:p>
            <a:r>
              <a:rPr lang="fr-FR" sz="2400" b="1" dirty="0">
                <a:solidFill>
                  <a:srgbClr val="FF0000"/>
                </a:solidFill>
                <a:latin typeface="Century Schoolbook"/>
              </a:rPr>
              <a:t>Quel prix pour mon labo </a:t>
            </a:r>
            <a:r>
              <a:rPr lang="fr-FR" sz="2400" b="1" dirty="0" smtClean="0">
                <a:solidFill>
                  <a:srgbClr val="FF0000"/>
                </a:solidFill>
                <a:latin typeface="Century Schoolbook"/>
              </a:rPr>
              <a:t>?</a:t>
            </a:r>
          </a:p>
          <a:p>
            <a:endParaRPr lang="fr-FR" sz="2400" b="1" dirty="0">
              <a:solidFill>
                <a:srgbClr val="FF0000"/>
              </a:solidFill>
              <a:latin typeface="Century Schoolbook"/>
            </a:endParaRPr>
          </a:p>
          <a:p>
            <a:pPr algn="just"/>
            <a:r>
              <a:rPr lang="fr-FR" sz="2000" dirty="0" smtClean="0">
                <a:latin typeface="Century Schoolbook"/>
              </a:rPr>
              <a:t>La </a:t>
            </a:r>
            <a:r>
              <a:rPr lang="fr-FR" sz="2000" dirty="0">
                <a:latin typeface="Century Schoolbook"/>
              </a:rPr>
              <a:t>réponse est aisée quand on sait à qui l’on vend et pour quel contrôle de la société. </a:t>
            </a:r>
            <a:endParaRPr lang="fr-FR" sz="2000" dirty="0" smtClean="0">
              <a:latin typeface="Century Schoolbook"/>
            </a:endParaRPr>
          </a:p>
          <a:p>
            <a:pPr algn="just"/>
            <a:endParaRPr lang="fr-FR" sz="2000" dirty="0">
              <a:latin typeface="Century Schoolbook"/>
            </a:endParaRPr>
          </a:p>
          <a:p>
            <a:pPr algn="just"/>
            <a:r>
              <a:rPr lang="fr-FR" sz="2000" dirty="0" smtClean="0">
                <a:latin typeface="Century Schoolbook"/>
              </a:rPr>
              <a:t>Avec des </a:t>
            </a:r>
            <a:r>
              <a:rPr lang="fr-FR" sz="2000" dirty="0">
                <a:latin typeface="Century Schoolbook"/>
              </a:rPr>
              <a:t>multiplicateurs d’EBE </a:t>
            </a:r>
            <a:r>
              <a:rPr lang="fr-FR" sz="2000" dirty="0" smtClean="0">
                <a:latin typeface="Century Schoolbook"/>
              </a:rPr>
              <a:t>pouvant monter </a:t>
            </a:r>
            <a:r>
              <a:rPr lang="fr-FR" sz="2000" dirty="0">
                <a:latin typeface="Century Schoolbook"/>
              </a:rPr>
              <a:t>jusqu’à </a:t>
            </a:r>
            <a:r>
              <a:rPr lang="fr-FR" sz="2000" dirty="0" smtClean="0">
                <a:latin typeface="Century Schoolbook"/>
              </a:rPr>
              <a:t>10/11…..</a:t>
            </a:r>
            <a:r>
              <a:rPr lang="fr-FR" sz="2000" dirty="0">
                <a:latin typeface="Century Schoolbook"/>
              </a:rPr>
              <a:t> </a:t>
            </a:r>
            <a:r>
              <a:rPr lang="fr-FR" sz="2000" dirty="0" smtClean="0">
                <a:latin typeface="Century Schoolbook"/>
              </a:rPr>
              <a:t>!. Les </a:t>
            </a:r>
            <a:r>
              <a:rPr lang="fr-FR" sz="2000" dirty="0">
                <a:latin typeface="Century Schoolbook"/>
              </a:rPr>
              <a:t>tentations sont nombreuses.</a:t>
            </a:r>
          </a:p>
        </p:txBody>
      </p:sp>
    </p:spTree>
    <p:extLst>
      <p:ext uri="{BB962C8B-B14F-4D97-AF65-F5344CB8AC3E}">
        <p14:creationId xmlns:p14="http://schemas.microsoft.com/office/powerpoint/2010/main" val="30502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95299" y="0"/>
            <a:ext cx="8089900" cy="1111979"/>
          </a:xfrm>
        </p:spPr>
        <p:txBody>
          <a:bodyPr>
            <a:normAutofit/>
          </a:bodyPr>
          <a:lstStyle/>
          <a:p>
            <a:r>
              <a:rPr lang="fr-FR" b="1" dirty="0">
                <a:solidFill>
                  <a:srgbClr val="FF0000"/>
                </a:solidFill>
              </a:rPr>
              <a:t>Biologie médicale : à qui le tour … ? </a:t>
            </a:r>
            <a:r>
              <a:rPr lang="fr-FR" sz="1800" b="1" dirty="0"/>
              <a:t>http://www.quatuor-france.fr/wp-content/themes/options-child/getresult.php</a:t>
            </a:r>
            <a:br>
              <a:rPr lang="fr-FR" sz="1800" b="1" dirty="0"/>
            </a:br>
            <a:endParaRPr lang="fr-FR" sz="18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57012215"/>
              </p:ext>
            </p:extLst>
          </p:nvPr>
        </p:nvGraphicFramePr>
        <p:xfrm>
          <a:off x="4001274" y="1600200"/>
          <a:ext cx="1077951" cy="4873625"/>
        </p:xfrm>
        <a:graphic>
          <a:graphicData uri="http://schemas.openxmlformats.org/drawingml/2006/table">
            <a:tbl>
              <a:tblPr/>
              <a:tblGrid>
                <a:gridCol w="359317"/>
                <a:gridCol w="359317"/>
                <a:gridCol w="359317"/>
              </a:tblGrid>
              <a:tr h="4873625">
                <a:tc>
                  <a:txBody>
                    <a:bodyPr/>
                    <a:lstStyle/>
                    <a:p>
                      <a:endParaRPr lang="fr-FR" sz="200" dirty="0"/>
                    </a:p>
                  </a:txBody>
                  <a:tcPr marL="12184" marR="12184" marT="6092" marB="6092" anchor="ctr">
                    <a:lnL>
                      <a:noFill/>
                    </a:lnL>
                    <a:lnR>
                      <a:noFill/>
                    </a:lnR>
                    <a:lnT>
                      <a:noFill/>
                    </a:lnT>
                    <a:lnB>
                      <a:noFill/>
                    </a:lnB>
                  </a:tcPr>
                </a:tc>
                <a:tc>
                  <a:txBody>
                    <a:bodyPr/>
                    <a:lstStyle/>
                    <a:p>
                      <a:endParaRPr lang="fr-FR" sz="200"/>
                    </a:p>
                  </a:txBody>
                  <a:tcPr marL="12184" marR="12184" marT="6092" marB="6092" anchor="ctr">
                    <a:lnL>
                      <a:noFill/>
                    </a:lnL>
                    <a:lnR>
                      <a:noFill/>
                    </a:lnR>
                    <a:lnT>
                      <a:noFill/>
                    </a:lnT>
                    <a:lnB>
                      <a:noFill/>
                    </a:lnB>
                  </a:tcPr>
                </a:tc>
                <a:tc>
                  <a:txBody>
                    <a:bodyPr/>
                    <a:lstStyle/>
                    <a:p>
                      <a:pPr>
                        <a:buFont typeface="Arial" panose="020B0604020202020204" pitchFamily="34" charset="0"/>
                        <a:buChar char="•"/>
                      </a:pPr>
                      <a:endParaRPr lang="fr-FR" sz="200" dirty="0">
                        <a:effectLst/>
                      </a:endParaRPr>
                    </a:p>
                  </a:txBody>
                  <a:tcPr marL="12184" marR="12184" marT="6092" marB="6092" anchor="ctr">
                    <a:lnL>
                      <a:noFill/>
                    </a:lnL>
                    <a:lnR>
                      <a:noFill/>
                    </a:lnR>
                    <a:lnT>
                      <a:noFill/>
                    </a:lnT>
                    <a:lnB>
                      <a:noFill/>
                    </a:lnB>
                  </a:tcPr>
                </a:tc>
              </a:tr>
            </a:tbl>
          </a:graphicData>
        </a:graphic>
      </p:graphicFrame>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19</a:t>
            </a:fld>
            <a:endParaRPr lang="en-US" altLang="fr-FR"/>
          </a:p>
        </p:txBody>
      </p:sp>
      <p:sp>
        <p:nvSpPr>
          <p:cNvPr id="7" name="Rectangle 6"/>
          <p:cNvSpPr/>
          <p:nvPr/>
        </p:nvSpPr>
        <p:spPr>
          <a:xfrm>
            <a:off x="331179" y="836712"/>
            <a:ext cx="8418140" cy="5909310"/>
          </a:xfrm>
          <a:prstGeom prst="rect">
            <a:avLst/>
          </a:prstGeom>
        </p:spPr>
        <p:txBody>
          <a:bodyPr wrap="square">
            <a:spAutoFit/>
          </a:bodyPr>
          <a:lstStyle/>
          <a:p>
            <a:endParaRPr lang="fr-FR" dirty="0" smtClean="0"/>
          </a:p>
          <a:p>
            <a:r>
              <a:rPr lang="fr-FR" dirty="0" smtClean="0"/>
              <a:t>La </a:t>
            </a:r>
            <a:r>
              <a:rPr lang="fr-FR" dirty="0"/>
              <a:t>concentration du secteur qui est en marche depuis 7 - 8  ans est clairement passée au stade des grandes manœuvres depuis le début de l'année 2015. Alors que l'on pouvait s'attendre à une consolidation par phases du type : </a:t>
            </a:r>
            <a:endParaRPr lang="fr-FR" dirty="0" smtClean="0"/>
          </a:p>
          <a:p>
            <a:pPr>
              <a:buFont typeface="Arial" panose="020B0604020202020204" pitchFamily="34" charset="0"/>
              <a:buChar char="•"/>
            </a:pPr>
            <a:r>
              <a:rPr lang="fr-FR" dirty="0" smtClean="0"/>
              <a:t>phase </a:t>
            </a:r>
            <a:r>
              <a:rPr lang="fr-FR" dirty="0"/>
              <a:t>1 : concentration départementale ou inter-régionale par achats de LAM individuels ou petits multi-sites;</a:t>
            </a:r>
          </a:p>
          <a:p>
            <a:pPr>
              <a:buFont typeface="Arial" panose="020B0604020202020204" pitchFamily="34" charset="0"/>
              <a:buChar char="•"/>
            </a:pPr>
            <a:r>
              <a:rPr lang="fr-FR" dirty="0"/>
              <a:t>Phase 2 : puis regroupement des principaux acteurs départementaux;</a:t>
            </a:r>
          </a:p>
          <a:p>
            <a:pPr>
              <a:buFont typeface="Arial" panose="020B0604020202020204" pitchFamily="34" charset="0"/>
              <a:buChar char="•"/>
            </a:pPr>
            <a:r>
              <a:rPr lang="fr-FR" dirty="0"/>
              <a:t>Phase 3 : et enfin consolidation à l'échelle nationale et internationale.</a:t>
            </a:r>
          </a:p>
          <a:p>
            <a:pPr algn="just"/>
            <a:r>
              <a:rPr lang="fr-FR" dirty="0"/>
              <a:t>Le déploiement de ce schéma conduit, à horizon de 10 ans (+ ou - ), à un oligopole national de 5 à 7 acteurs qui détiendront 80% du marché. On constate aujourd'hui que ce raisonnement à marche cadencée est en train de voler en éclats. </a:t>
            </a:r>
            <a:r>
              <a:rPr lang="fr-FR" dirty="0">
                <a:solidFill>
                  <a:schemeClr val="accent1">
                    <a:lumMod val="75000"/>
                  </a:schemeClr>
                </a:solidFill>
              </a:rPr>
              <a:t>Rien de très surprenant lorsque l'on sait que la création de valeur d'un investisseur se fait plus facilement dans les phases de croissance et plus laborieusement dans les phases de maturité. </a:t>
            </a:r>
            <a:r>
              <a:rPr lang="fr-FR" dirty="0"/>
              <a:t>Schématiquement, si l'investisseur revend, dans le premier cas, il valorisera le rendement et les perspectives de </a:t>
            </a:r>
            <a:r>
              <a:rPr lang="fr-FR" dirty="0" smtClean="0"/>
              <a:t>croissance, dans </a:t>
            </a:r>
            <a:r>
              <a:rPr lang="fr-FR" dirty="0"/>
              <a:t>le </a:t>
            </a:r>
            <a:r>
              <a:rPr lang="fr-FR" dirty="0" smtClean="0"/>
              <a:t>second </a:t>
            </a:r>
            <a:r>
              <a:rPr lang="fr-FR" dirty="0"/>
              <a:t>il ne valorisera que le rendement avec un aléa sur son maintien ou son développement.</a:t>
            </a:r>
          </a:p>
          <a:p>
            <a:pPr algn="just"/>
            <a:r>
              <a:rPr lang="fr-FR" dirty="0"/>
              <a:t>C'est fort de ce principe que certains acteurs internationaux (des fonds d'investissement 'large cap" notamment; ex : </a:t>
            </a:r>
            <a:r>
              <a:rPr lang="fr-FR" dirty="0" err="1"/>
              <a:t>cinven</a:t>
            </a:r>
            <a:r>
              <a:rPr lang="fr-FR" dirty="0"/>
              <a:t>) , ont décidé d'entrer dans la danse sans trop tarder. D'autres acteurs ont sans doute des visées entrepreneuriales et industrielles à plus long terme.</a:t>
            </a:r>
            <a:endParaRPr lang="fr-FR" dirty="0">
              <a:effectLst/>
            </a:endParaRPr>
          </a:p>
        </p:txBody>
      </p:sp>
    </p:spTree>
    <p:extLst>
      <p:ext uri="{BB962C8B-B14F-4D97-AF65-F5344CB8AC3E}">
        <p14:creationId xmlns:p14="http://schemas.microsoft.com/office/powerpoint/2010/main" val="2227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1038" y="152636"/>
            <a:ext cx="8543925" cy="1080121"/>
          </a:xfrm>
        </p:spPr>
        <p:txBody>
          <a:bodyPr>
            <a:normAutofit/>
          </a:bodyPr>
          <a:lstStyle/>
          <a:p>
            <a:r>
              <a:rPr lang="fr-FR" sz="2400" b="1" dirty="0">
                <a:solidFill>
                  <a:srgbClr val="FF0000"/>
                </a:solidFill>
                <a:latin typeface="Century Schoolbook"/>
              </a:rPr>
              <a:t>Les laboratoires LCD tombent dans le giron de </a:t>
            </a:r>
            <a:r>
              <a:rPr lang="fr-FR" sz="2400" b="1" dirty="0" err="1">
                <a:solidFill>
                  <a:srgbClr val="FF0000"/>
                </a:solidFill>
                <a:latin typeface="Century Schoolbook"/>
              </a:rPr>
              <a:t>Biogroup</a:t>
            </a:r>
            <a:r>
              <a:rPr lang="fr-FR" sz="2400" b="1" dirty="0">
                <a:solidFill>
                  <a:srgbClr val="FF0000"/>
                </a:solidFill>
                <a:latin typeface="Century Schoolbook"/>
              </a:rPr>
              <a:t/>
            </a:r>
            <a:br>
              <a:rPr lang="fr-FR" sz="2400" b="1" dirty="0">
                <a:solidFill>
                  <a:srgbClr val="FF0000"/>
                </a:solidFill>
                <a:latin typeface="Century Schoolbook"/>
              </a:rPr>
            </a:br>
            <a:r>
              <a:rPr lang="fr-FR" sz="2400" b="1" i="1" dirty="0"/>
              <a:t>Les Echos </a:t>
            </a:r>
            <a:r>
              <a:rPr lang="fr-FR" sz="2400" b="1" i="1" dirty="0" smtClean="0"/>
              <a:t>01/12 </a:t>
            </a:r>
            <a:r>
              <a:rPr lang="fr-FR" sz="2400" b="1" i="1" dirty="0"/>
              <a:t>à 07:00 </a:t>
            </a:r>
            <a:r>
              <a:rPr lang="fr-FR" sz="2400" b="1" dirty="0"/>
              <a:t/>
            </a:r>
            <a:br>
              <a:rPr lang="fr-FR" sz="2400" b="1" dirty="0"/>
            </a:br>
            <a:endParaRPr lang="fr-FR" sz="2400" b="1" dirty="0">
              <a:solidFill>
                <a:srgbClr val="FF0000"/>
              </a:solidFill>
              <a:latin typeface="Century Schoolbook"/>
            </a:endParaRPr>
          </a:p>
        </p:txBody>
      </p:sp>
      <p:sp>
        <p:nvSpPr>
          <p:cNvPr id="3" name="Espace réservé du contenu 2"/>
          <p:cNvSpPr>
            <a:spLocks noGrp="1"/>
          </p:cNvSpPr>
          <p:nvPr>
            <p:ph idx="1"/>
          </p:nvPr>
        </p:nvSpPr>
        <p:spPr>
          <a:xfrm>
            <a:off x="0" y="1088740"/>
            <a:ext cx="9906000" cy="5769260"/>
          </a:xfrm>
        </p:spPr>
        <p:txBody>
          <a:bodyPr>
            <a:normAutofit fontScale="92500" lnSpcReduction="20000"/>
          </a:bodyPr>
          <a:lstStyle/>
          <a:p>
            <a:pPr algn="just"/>
            <a:r>
              <a:rPr lang="fr-FR" sz="2400" dirty="0" smtClean="0">
                <a:latin typeface="Century Schoolbook"/>
              </a:rPr>
              <a:t>La </a:t>
            </a:r>
            <a:r>
              <a:rPr lang="fr-FR" sz="2400" dirty="0">
                <a:latin typeface="Century Schoolbook"/>
              </a:rPr>
              <a:t>consolidation du secteur des laboratoires d'analyses médicales se poursuit. A ce titre, le groupe parisien LCD - qui était soutenu à hauteur de 49 % par le fonds </a:t>
            </a:r>
            <a:r>
              <a:rPr lang="fr-FR" sz="2400" dirty="0" err="1">
                <a:latin typeface="Century Schoolbook"/>
              </a:rPr>
              <a:t>Naxicap</a:t>
            </a:r>
            <a:r>
              <a:rPr lang="fr-FR" sz="2400" dirty="0">
                <a:latin typeface="Century Schoolbook"/>
              </a:rPr>
              <a:t> </a:t>
            </a:r>
            <a:r>
              <a:rPr lang="fr-FR" sz="2400" dirty="0" err="1">
                <a:latin typeface="Century Schoolbook"/>
              </a:rPr>
              <a:t>Partners</a:t>
            </a:r>
            <a:r>
              <a:rPr lang="fr-FR" sz="2400" dirty="0">
                <a:latin typeface="Century Schoolbook"/>
              </a:rPr>
              <a:t> depuis 2010 - vient d'être racheté par son homologue </a:t>
            </a:r>
            <a:r>
              <a:rPr lang="fr-FR" sz="2400" dirty="0" err="1">
                <a:latin typeface="Century Schoolbook"/>
              </a:rPr>
              <a:t>Biogroup</a:t>
            </a:r>
            <a:r>
              <a:rPr lang="fr-FR" sz="2400" dirty="0">
                <a:latin typeface="Century Schoolbook"/>
              </a:rPr>
              <a:t>, détenu par Stéphane </a:t>
            </a:r>
            <a:r>
              <a:rPr lang="fr-FR" sz="2400" dirty="0" err="1">
                <a:latin typeface="Century Schoolbook"/>
              </a:rPr>
              <a:t>Eimer</a:t>
            </a:r>
            <a:r>
              <a:rPr lang="fr-FR" sz="2400" dirty="0">
                <a:latin typeface="Century Schoolbook"/>
              </a:rPr>
              <a:t>. Sa valorisation atteindrait ici plus de 150 millions d'euros. Un prix à mettre en regard d'un </a:t>
            </a:r>
            <a:r>
              <a:rPr lang="fr-FR" sz="2400" dirty="0">
                <a:latin typeface="Century Schoolbook"/>
                <a:hlinkClick r:id="rId2" tooltip="Définition de Chiffre d'affaires"/>
              </a:rPr>
              <a:t>chiffre d'affaires</a:t>
            </a:r>
            <a:r>
              <a:rPr lang="fr-FR" sz="2400" dirty="0">
                <a:latin typeface="Century Schoolbook"/>
              </a:rPr>
              <a:t> prévisionnel 2015 de l'ordre de 65 millions d'euros. </a:t>
            </a:r>
            <a:r>
              <a:rPr lang="fr-FR" sz="2400" dirty="0" err="1">
                <a:latin typeface="Century Schoolbook"/>
              </a:rPr>
              <a:t>Biogroup</a:t>
            </a:r>
            <a:r>
              <a:rPr lang="fr-FR" sz="2400" dirty="0">
                <a:latin typeface="Century Schoolbook"/>
              </a:rPr>
              <a:t> et LCD forment désormais </a:t>
            </a:r>
            <a:r>
              <a:rPr lang="fr-FR" sz="2400" dirty="0" smtClean="0">
                <a:latin typeface="Century Schoolbook"/>
              </a:rPr>
              <a:t>le troisième </a:t>
            </a:r>
            <a:r>
              <a:rPr lang="fr-FR" sz="2400" dirty="0">
                <a:latin typeface="Century Schoolbook"/>
              </a:rPr>
              <a:t>acteur dans l'analyse médicale en </a:t>
            </a:r>
            <a:r>
              <a:rPr lang="fr-FR" sz="2400" dirty="0" smtClean="0">
                <a:latin typeface="Century Schoolbook"/>
              </a:rPr>
              <a:t>France</a:t>
            </a:r>
          </a:p>
          <a:p>
            <a:pPr marL="0" indent="0" algn="just">
              <a:buNone/>
            </a:pPr>
            <a:endParaRPr lang="fr-FR" sz="2400" b="1" dirty="0" smtClean="0">
              <a:solidFill>
                <a:schemeClr val="accent1">
                  <a:lumMod val="75000"/>
                </a:schemeClr>
              </a:solidFill>
              <a:latin typeface="Century Schoolbook"/>
            </a:endParaRPr>
          </a:p>
          <a:p>
            <a:pPr algn="just"/>
            <a:r>
              <a:rPr lang="fr-FR" sz="2400" b="1" dirty="0" smtClean="0">
                <a:solidFill>
                  <a:schemeClr val="accent1">
                    <a:lumMod val="75000"/>
                  </a:schemeClr>
                </a:solidFill>
                <a:latin typeface="Century Schoolbook"/>
              </a:rPr>
              <a:t>Résumé </a:t>
            </a:r>
            <a:r>
              <a:rPr lang="fr-FR" sz="2400" b="1" dirty="0">
                <a:solidFill>
                  <a:schemeClr val="accent1">
                    <a:lumMod val="75000"/>
                  </a:schemeClr>
                </a:solidFill>
                <a:latin typeface="Century Schoolbook"/>
              </a:rPr>
              <a:t>de l’opération fourni à l’Autorité de la Concurrence (18/09/2015)</a:t>
            </a:r>
          </a:p>
          <a:p>
            <a:pPr marL="173038" indent="-173038" algn="just">
              <a:buNone/>
            </a:pPr>
            <a:r>
              <a:rPr lang="fr-FR" sz="2400" dirty="0" smtClean="0">
                <a:latin typeface="Century Schoolbook"/>
              </a:rPr>
              <a:t>  La </a:t>
            </a:r>
            <a:r>
              <a:rPr lang="fr-FR" sz="2400" dirty="0">
                <a:latin typeface="Century Schoolbook"/>
              </a:rPr>
              <a:t>Concentration notifiée vise à rapprocher les groupes de biologie médicale </a:t>
            </a:r>
            <a:r>
              <a:rPr lang="fr-FR" sz="2400" dirty="0" smtClean="0">
                <a:latin typeface="Century Schoolbook"/>
              </a:rPr>
              <a:t>  régionaux </a:t>
            </a:r>
            <a:r>
              <a:rPr lang="fr-FR" sz="2400" dirty="0">
                <a:latin typeface="Century Schoolbook"/>
              </a:rPr>
              <a:t>BIOGROUP et LCD. Elle consiste en trois opérations interdépendantes : </a:t>
            </a:r>
          </a:p>
          <a:p>
            <a:pPr marL="450850" indent="0" algn="just">
              <a:buNone/>
            </a:pPr>
            <a:r>
              <a:rPr lang="fr-FR" sz="2400" dirty="0">
                <a:latin typeface="Century Schoolbook"/>
              </a:rPr>
              <a:t>- l’acquisition du contrôle conjoint de LABORATOIRE EIMER par MONSIEUR EIMER et EUROMEZZANINE, </a:t>
            </a:r>
          </a:p>
          <a:p>
            <a:pPr marL="450850" indent="0" algn="just">
              <a:buNone/>
            </a:pPr>
            <a:r>
              <a:rPr lang="fr-FR" sz="2400" dirty="0">
                <a:latin typeface="Century Schoolbook"/>
              </a:rPr>
              <a:t>- l’acquisition du contrôle conjoint de LCD par LABORATOIRE EIMER et MADAME EIMER </a:t>
            </a:r>
          </a:p>
          <a:p>
            <a:pPr marL="450850" indent="0" algn="just">
              <a:buNone/>
            </a:pPr>
            <a:r>
              <a:rPr lang="fr-FR" sz="2400" dirty="0">
                <a:latin typeface="Century Schoolbook"/>
              </a:rPr>
              <a:t>- et l’acquisition du contrôle exclusif de BIO LAM par LABORATOIRE EIMER</a:t>
            </a:r>
          </a:p>
          <a:p>
            <a:pPr algn="just"/>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7A1F4E00-3692-48F6-9C8D-7CD3A67BAE85}" type="slidenum">
              <a:rPr lang="fr-FR" smtClean="0"/>
              <a:t>2</a:t>
            </a:fld>
            <a:endParaRPr lang="fr-FR"/>
          </a:p>
        </p:txBody>
      </p:sp>
    </p:spTree>
    <p:extLst>
      <p:ext uri="{BB962C8B-B14F-4D97-AF65-F5344CB8AC3E}">
        <p14:creationId xmlns:p14="http://schemas.microsoft.com/office/powerpoint/2010/main" val="2298867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2480" y="296652"/>
            <a:ext cx="8973119" cy="6120680"/>
          </a:xfrm>
        </p:spPr>
        <p:txBody>
          <a:bodyPr>
            <a:normAutofit lnSpcReduction="10000"/>
          </a:bodyPr>
          <a:lstStyle/>
          <a:p>
            <a:pPr marL="0" indent="0">
              <a:buNone/>
            </a:pPr>
            <a:r>
              <a:rPr lang="fr-FR" sz="2000" dirty="0">
                <a:latin typeface="Century Schoolbook"/>
              </a:rPr>
              <a:t>Ceci peut amener plusieurs réflexions stratégiques et patrimoniales pour les LAM restés indépendants. : </a:t>
            </a:r>
            <a:r>
              <a:rPr lang="fr-FR" sz="2000" b="1" dirty="0">
                <a:solidFill>
                  <a:schemeClr val="accent1"/>
                </a:solidFill>
                <a:latin typeface="Century Schoolbook"/>
              </a:rPr>
              <a:t>Le nombre d'acquéreurs va se réduire ... sans doute plus rapidement qu'initialement </a:t>
            </a:r>
            <a:r>
              <a:rPr lang="fr-FR" sz="2000" b="1" dirty="0" smtClean="0">
                <a:solidFill>
                  <a:schemeClr val="accent1"/>
                </a:solidFill>
                <a:latin typeface="Century Schoolbook"/>
              </a:rPr>
              <a:t>anticipé</a:t>
            </a:r>
            <a:r>
              <a:rPr lang="fr-FR" sz="2000" dirty="0" smtClean="0">
                <a:latin typeface="Century Schoolbook"/>
              </a:rPr>
              <a:t>.</a:t>
            </a:r>
          </a:p>
          <a:p>
            <a:pPr marL="0" indent="0">
              <a:buNone/>
            </a:pPr>
            <a:endParaRPr lang="fr-FR" sz="2000" dirty="0">
              <a:latin typeface="Century Schoolbook"/>
            </a:endParaRPr>
          </a:p>
          <a:p>
            <a:pPr algn="just"/>
            <a:r>
              <a:rPr lang="fr-FR" sz="2000" dirty="0">
                <a:latin typeface="Century Schoolbook"/>
              </a:rPr>
              <a:t>Le choix d'un acquéreur local et indépendant devra s'apprécier à l'aune de l'horizon que l'on se fixe (3 ans, 5 ans, 10 ans).</a:t>
            </a:r>
          </a:p>
          <a:p>
            <a:pPr algn="just"/>
            <a:r>
              <a:rPr lang="fr-FR" sz="2000" dirty="0">
                <a:latin typeface="Century Schoolbook"/>
              </a:rPr>
              <a:t>Les groupes issus des opérations en cours ne vont ils pas privilégier les plus grosses cibles pour accélérer leur croissance ?</a:t>
            </a:r>
          </a:p>
          <a:p>
            <a:pPr algn="just"/>
            <a:r>
              <a:rPr lang="fr-FR" sz="2000" dirty="0">
                <a:latin typeface="Century Schoolbook"/>
              </a:rPr>
              <a:t>L'accélération de la consolidation bousculera t-elle, à terme, les méthodes de valorisation ? on peut craindre le passage d'une valorisation "de croissance" aujourd'hui exprimée dans le secteur en % du CA, à une valorisation "de maturité" qui sera exprimée en multiple de l'EBE;</a:t>
            </a:r>
          </a:p>
          <a:p>
            <a:pPr algn="just"/>
            <a:r>
              <a:rPr lang="fr-FR" sz="2000" dirty="0">
                <a:latin typeface="Century Schoolbook"/>
              </a:rPr>
              <a:t>Le législateur sera t il tenté de faire évoluer son calendrier sur les révisions de nomenclature en considérant les nouvelles capacités financières de la majorité des acteurs ?</a:t>
            </a:r>
          </a:p>
          <a:p>
            <a:pPr algn="just"/>
            <a:r>
              <a:rPr lang="fr-FR" sz="2000" dirty="0">
                <a:latin typeface="Century Schoolbook"/>
              </a:rPr>
              <a:t>Au delà de ces réflexions et des nombreuses autres que peuvent avoir les professionnels dans leur quotidien (le </a:t>
            </a:r>
            <a:r>
              <a:rPr lang="fr-FR" sz="2000" dirty="0" err="1">
                <a:latin typeface="Century Schoolbook"/>
              </a:rPr>
              <a:t>cofrac</a:t>
            </a:r>
            <a:r>
              <a:rPr lang="fr-FR" sz="2000" dirty="0">
                <a:latin typeface="Century Schoolbook"/>
              </a:rPr>
              <a:t>, les conditions d'exercice, etc.), l'évolution du secteur présente aussi pour certains l'occasion de fédérer des confrères autour de nouveaux projets, de privilégier des voies d'excellence, </a:t>
            </a:r>
            <a:r>
              <a:rPr lang="fr-FR" sz="2000" dirty="0" err="1">
                <a:latin typeface="Century Schoolbook"/>
              </a:rPr>
              <a:t>etc</a:t>
            </a:r>
            <a:r>
              <a:rPr lang="fr-FR" sz="2000" dirty="0">
                <a:latin typeface="Century Schoolbook"/>
              </a:rPr>
              <a:t> .</a:t>
            </a:r>
          </a:p>
          <a:p>
            <a:endParaRPr lang="fr-FR" dirty="0"/>
          </a:p>
        </p:txBody>
      </p:sp>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20</a:t>
            </a:fld>
            <a:endParaRPr lang="en-US" altLang="fr-FR"/>
          </a:p>
        </p:txBody>
      </p:sp>
    </p:spTree>
    <p:extLst>
      <p:ext uri="{BB962C8B-B14F-4D97-AF65-F5344CB8AC3E}">
        <p14:creationId xmlns:p14="http://schemas.microsoft.com/office/powerpoint/2010/main" val="127949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776536" y="296652"/>
            <a:ext cx="7668852" cy="6177173"/>
          </a:xfrm>
          <a:prstGeom prst="rect">
            <a:avLst/>
          </a:prstGeom>
        </p:spPr>
      </p:pic>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21</a:t>
            </a:fld>
            <a:endParaRPr lang="en-US" altLang="fr-FR"/>
          </a:p>
        </p:txBody>
      </p:sp>
    </p:spTree>
    <p:extLst>
      <p:ext uri="{BB962C8B-B14F-4D97-AF65-F5344CB8AC3E}">
        <p14:creationId xmlns:p14="http://schemas.microsoft.com/office/powerpoint/2010/main" val="1445647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089900" cy="850106"/>
          </a:xfrm>
        </p:spPr>
        <p:txBody>
          <a:bodyPr>
            <a:normAutofit/>
          </a:bodyPr>
          <a:lstStyle/>
          <a:p>
            <a:r>
              <a:rPr lang="fr-FR" sz="2400" b="1" dirty="0">
                <a:solidFill>
                  <a:srgbClr val="FF0000"/>
                </a:solidFill>
              </a:rPr>
              <a:t>Quel modèle de valorisation pour mon métier ?  </a:t>
            </a:r>
            <a:r>
              <a:rPr lang="fr-FR" sz="2400" dirty="0">
                <a:solidFill>
                  <a:srgbClr val="FF0000"/>
                </a:solidFill>
              </a:rPr>
              <a:t/>
            </a:r>
            <a:br>
              <a:rPr lang="fr-FR" sz="2400" dirty="0">
                <a:solidFill>
                  <a:srgbClr val="FF0000"/>
                </a:solidFill>
              </a:rPr>
            </a:br>
            <a:endParaRPr lang="fr-FR" sz="2400" dirty="0">
              <a:solidFill>
                <a:srgbClr val="FF0000"/>
              </a:solidFill>
            </a:endParaRPr>
          </a:p>
        </p:txBody>
      </p:sp>
      <p:sp>
        <p:nvSpPr>
          <p:cNvPr id="3" name="Espace réservé du contenu 2"/>
          <p:cNvSpPr>
            <a:spLocks noGrp="1"/>
          </p:cNvSpPr>
          <p:nvPr>
            <p:ph idx="1"/>
          </p:nvPr>
        </p:nvSpPr>
        <p:spPr>
          <a:xfrm>
            <a:off x="134119" y="980728"/>
            <a:ext cx="9355385" cy="5274022"/>
          </a:xfrm>
        </p:spPr>
        <p:txBody>
          <a:bodyPr>
            <a:normAutofit fontScale="92500" lnSpcReduction="10000"/>
          </a:bodyPr>
          <a:lstStyle/>
          <a:p>
            <a:pPr algn="just"/>
            <a:r>
              <a:rPr lang="fr-FR" sz="2200" dirty="0" smtClean="0">
                <a:latin typeface="Century Schoolbook"/>
              </a:rPr>
              <a:t>Dans </a:t>
            </a:r>
            <a:r>
              <a:rPr lang="fr-FR" sz="2200" dirty="0">
                <a:latin typeface="Century Schoolbook"/>
              </a:rPr>
              <a:t>les professions libérales, </a:t>
            </a:r>
            <a:r>
              <a:rPr lang="fr-FR" sz="2200" dirty="0" smtClean="0">
                <a:latin typeface="Century Schoolbook"/>
              </a:rPr>
              <a:t>historiquement un index </a:t>
            </a:r>
            <a:r>
              <a:rPr lang="fr-FR" sz="2200" dirty="0">
                <a:latin typeface="Century Schoolbook"/>
              </a:rPr>
              <a:t>de référence </a:t>
            </a:r>
            <a:r>
              <a:rPr lang="fr-FR" sz="2200" dirty="0" smtClean="0">
                <a:latin typeface="Century Schoolbook"/>
              </a:rPr>
              <a:t>: </a:t>
            </a:r>
            <a:r>
              <a:rPr lang="fr-FR" sz="2200" dirty="0" smtClean="0">
                <a:solidFill>
                  <a:schemeClr val="accent1">
                    <a:lumMod val="75000"/>
                  </a:schemeClr>
                </a:solidFill>
                <a:latin typeface="Century Schoolbook"/>
              </a:rPr>
              <a:t>le chiffre </a:t>
            </a:r>
            <a:r>
              <a:rPr lang="fr-FR" sz="2200" dirty="0">
                <a:solidFill>
                  <a:schemeClr val="accent1">
                    <a:lumMod val="75000"/>
                  </a:schemeClr>
                </a:solidFill>
                <a:latin typeface="Century Schoolbook"/>
              </a:rPr>
              <a:t>d’affaires</a:t>
            </a:r>
            <a:r>
              <a:rPr lang="fr-FR" sz="2200" dirty="0">
                <a:latin typeface="Century Schoolbook"/>
              </a:rPr>
              <a:t>. </a:t>
            </a:r>
            <a:r>
              <a:rPr lang="fr-FR" sz="2200" dirty="0" smtClean="0">
                <a:latin typeface="Century Schoolbook"/>
              </a:rPr>
              <a:t>Des marchés </a:t>
            </a:r>
            <a:r>
              <a:rPr lang="fr-FR" sz="2200" dirty="0">
                <a:latin typeface="Century Schoolbook"/>
              </a:rPr>
              <a:t>protégés par des barrières à l’entrée, </a:t>
            </a:r>
            <a:r>
              <a:rPr lang="fr-FR" sz="2200" dirty="0" smtClean="0">
                <a:latin typeface="Century Schoolbook"/>
              </a:rPr>
              <a:t>des </a:t>
            </a:r>
            <a:r>
              <a:rPr lang="fr-FR" sz="2200" dirty="0">
                <a:latin typeface="Century Schoolbook"/>
              </a:rPr>
              <a:t>tarifications souvent imposées, </a:t>
            </a:r>
            <a:r>
              <a:rPr lang="fr-FR" sz="2200" dirty="0" smtClean="0">
                <a:latin typeface="Century Schoolbook"/>
              </a:rPr>
              <a:t>des </a:t>
            </a:r>
            <a:r>
              <a:rPr lang="fr-FR" sz="2200" dirty="0">
                <a:latin typeface="Century Schoolbook"/>
              </a:rPr>
              <a:t>professions encore en </a:t>
            </a:r>
            <a:r>
              <a:rPr lang="fr-FR" sz="2200" dirty="0" smtClean="0">
                <a:latin typeface="Century Schoolbook"/>
              </a:rPr>
              <a:t>expansion : </a:t>
            </a:r>
            <a:r>
              <a:rPr lang="fr-FR" sz="2200" dirty="0">
                <a:latin typeface="Century Schoolbook"/>
              </a:rPr>
              <a:t>acheter l’activité c’est acheter une rentabilité théorique </a:t>
            </a:r>
            <a:r>
              <a:rPr lang="fr-FR" sz="2200" dirty="0" smtClean="0">
                <a:latin typeface="Century Schoolbook"/>
              </a:rPr>
              <a:t>récurrente,</a:t>
            </a:r>
          </a:p>
          <a:p>
            <a:pPr marL="0" indent="0" algn="just">
              <a:buNone/>
            </a:pPr>
            <a:endParaRPr lang="fr-FR" sz="2200" dirty="0" smtClean="0">
              <a:latin typeface="Century Schoolbook"/>
            </a:endParaRPr>
          </a:p>
          <a:p>
            <a:pPr algn="just"/>
            <a:r>
              <a:rPr lang="fr-FR" sz="2200" dirty="0">
                <a:latin typeface="Century Schoolbook"/>
              </a:rPr>
              <a:t>L</a:t>
            </a:r>
            <a:r>
              <a:rPr lang="fr-FR" sz="2200" dirty="0" smtClean="0">
                <a:latin typeface="Century Schoolbook"/>
              </a:rPr>
              <a:t>e </a:t>
            </a:r>
            <a:r>
              <a:rPr lang="fr-FR" sz="2200" dirty="0">
                <a:latin typeface="Century Schoolbook"/>
              </a:rPr>
              <a:t>dynamisme et la gestion des professionnels font ensuite la différence et </a:t>
            </a:r>
            <a:r>
              <a:rPr lang="fr-FR" sz="2200" dirty="0" smtClean="0">
                <a:latin typeface="Century Schoolbook"/>
              </a:rPr>
              <a:t>expliquent </a:t>
            </a:r>
            <a:r>
              <a:rPr lang="fr-FR" sz="2200" dirty="0">
                <a:latin typeface="Century Schoolbook"/>
              </a:rPr>
              <a:t>bonus ou malus du </a:t>
            </a:r>
            <a:r>
              <a:rPr lang="fr-FR" sz="2200" dirty="0" smtClean="0">
                <a:latin typeface="Century Schoolbook"/>
              </a:rPr>
              <a:t>prix. </a:t>
            </a:r>
          </a:p>
          <a:p>
            <a:pPr marL="0" indent="0" algn="just">
              <a:buNone/>
            </a:pPr>
            <a:endParaRPr lang="fr-FR" sz="2200" dirty="0" smtClean="0">
              <a:latin typeface="Century Schoolbook"/>
            </a:endParaRPr>
          </a:p>
          <a:p>
            <a:pPr algn="just"/>
            <a:r>
              <a:rPr lang="fr-FR" sz="2200" dirty="0" smtClean="0">
                <a:latin typeface="Century Schoolbook"/>
              </a:rPr>
              <a:t>Mais un regroupement </a:t>
            </a:r>
            <a:r>
              <a:rPr lang="fr-FR" sz="2200" dirty="0">
                <a:latin typeface="Century Schoolbook"/>
              </a:rPr>
              <a:t>des acteurs depuis une bonne quinzaine d’années donnant naissance à des PME de plus en plus importantes, confrontées à diverses problématiques de croissance externe et de gouvernance. En parallèle le contexte économique et tarifaire se dégrade imposant davantage aujourd’hui une culture du résultat. </a:t>
            </a:r>
            <a:endParaRPr lang="fr-FR" sz="2200" dirty="0" smtClean="0">
              <a:latin typeface="Century Schoolbook"/>
            </a:endParaRPr>
          </a:p>
          <a:p>
            <a:pPr marL="0" indent="0" algn="just">
              <a:buNone/>
            </a:pPr>
            <a:endParaRPr lang="fr-FR" sz="2200" dirty="0" smtClean="0">
              <a:latin typeface="Century Schoolbook"/>
            </a:endParaRPr>
          </a:p>
          <a:p>
            <a:pPr algn="just"/>
            <a:r>
              <a:rPr lang="fr-FR" sz="2200" dirty="0" smtClean="0">
                <a:latin typeface="Century Schoolbook"/>
              </a:rPr>
              <a:t>Un nouvel agrégat désormais : </a:t>
            </a:r>
            <a:r>
              <a:rPr lang="fr-FR" sz="2200" dirty="0" smtClean="0">
                <a:solidFill>
                  <a:schemeClr val="accent1">
                    <a:lumMod val="75000"/>
                  </a:schemeClr>
                </a:solidFill>
                <a:latin typeface="Century Schoolbook"/>
              </a:rPr>
              <a:t>la </a:t>
            </a:r>
            <a:r>
              <a:rPr lang="fr-FR" sz="2200" dirty="0">
                <a:solidFill>
                  <a:schemeClr val="accent1">
                    <a:lumMod val="75000"/>
                  </a:schemeClr>
                </a:solidFill>
                <a:latin typeface="Century Schoolbook"/>
              </a:rPr>
              <a:t>rentabilité </a:t>
            </a:r>
            <a:r>
              <a:rPr lang="fr-FR" sz="2200" dirty="0" smtClean="0">
                <a:solidFill>
                  <a:schemeClr val="accent1">
                    <a:lumMod val="75000"/>
                  </a:schemeClr>
                </a:solidFill>
                <a:latin typeface="Century Schoolbook"/>
              </a:rPr>
              <a:t>brute</a:t>
            </a:r>
            <a:r>
              <a:rPr lang="fr-FR" sz="2200" dirty="0" smtClean="0">
                <a:latin typeface="Century Schoolbook"/>
              </a:rPr>
              <a:t> ou </a:t>
            </a:r>
            <a:r>
              <a:rPr lang="fr-FR" sz="2200" b="1" dirty="0" smtClean="0">
                <a:solidFill>
                  <a:schemeClr val="accent1"/>
                </a:solidFill>
                <a:latin typeface="Century Schoolbook"/>
              </a:rPr>
              <a:t>une</a:t>
            </a:r>
            <a:r>
              <a:rPr lang="fr-FR" sz="2200" dirty="0" smtClean="0">
                <a:latin typeface="Century Schoolbook"/>
              </a:rPr>
              <a:t> </a:t>
            </a:r>
            <a:r>
              <a:rPr lang="fr-FR" sz="2200" dirty="0" smtClean="0">
                <a:solidFill>
                  <a:schemeClr val="accent1">
                    <a:lumMod val="75000"/>
                  </a:schemeClr>
                </a:solidFill>
                <a:latin typeface="Century Schoolbook"/>
              </a:rPr>
              <a:t>valorisation de maturité des opérations financières. </a:t>
            </a:r>
            <a:r>
              <a:rPr lang="fr-FR" sz="2200" dirty="0">
                <a:latin typeface="Century Schoolbook"/>
              </a:rPr>
              <a:t>Le chiffre d’affaires exprime la part de marché et son attraction pour un acquéreur, la rentabilité renseigne sur la performance du management dans la combinaison des facteurs de travail.   </a:t>
            </a:r>
          </a:p>
          <a:p>
            <a:pPr algn="just"/>
            <a:endParaRPr lang="fr-FR" sz="2200" dirty="0" smtClean="0">
              <a:latin typeface="Century Schoolbook"/>
            </a:endParaRPr>
          </a:p>
          <a:p>
            <a:pPr algn="just"/>
            <a:endParaRPr lang="fr-FR" sz="2000" dirty="0"/>
          </a:p>
          <a:p>
            <a:pPr algn="just"/>
            <a:endParaRPr lang="fr-FR" sz="2000" dirty="0"/>
          </a:p>
        </p:txBody>
      </p:sp>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3</a:t>
            </a:fld>
            <a:endParaRPr lang="en-US" altLang="fr-FR"/>
          </a:p>
        </p:txBody>
      </p:sp>
    </p:spTree>
    <p:extLst>
      <p:ext uri="{BB962C8B-B14F-4D97-AF65-F5344CB8AC3E}">
        <p14:creationId xmlns:p14="http://schemas.microsoft.com/office/powerpoint/2010/main" val="230023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79086" y="116632"/>
            <a:ext cx="8089900" cy="778098"/>
          </a:xfrm>
        </p:spPr>
        <p:txBody>
          <a:bodyPr>
            <a:normAutofit/>
          </a:bodyPr>
          <a:lstStyle/>
          <a:p>
            <a:r>
              <a:rPr lang="fr-FR" sz="2400" b="1" dirty="0" smtClean="0">
                <a:solidFill>
                  <a:srgbClr val="FF0000"/>
                </a:solidFill>
              </a:rPr>
              <a:t>Base de la valeur (approche simplifiée) </a:t>
            </a:r>
            <a:endParaRPr lang="fr-FR" sz="2400" b="1" dirty="0">
              <a:solidFill>
                <a:srgbClr val="FF0000"/>
              </a:solidFill>
            </a:endParaRPr>
          </a:p>
        </p:txBody>
      </p:sp>
      <p:sp>
        <p:nvSpPr>
          <p:cNvPr id="3" name="Espace réservé du contenu 2"/>
          <p:cNvSpPr>
            <a:spLocks noGrp="1"/>
          </p:cNvSpPr>
          <p:nvPr>
            <p:ph idx="1"/>
          </p:nvPr>
        </p:nvSpPr>
        <p:spPr>
          <a:xfrm>
            <a:off x="479086" y="944638"/>
            <a:ext cx="8766514" cy="5508697"/>
          </a:xfrm>
        </p:spPr>
        <p:txBody>
          <a:bodyPr>
            <a:noAutofit/>
          </a:bodyPr>
          <a:lstStyle/>
          <a:p>
            <a:pPr algn="just"/>
            <a:r>
              <a:rPr lang="fr-FR" sz="2200" dirty="0">
                <a:latin typeface="Century Schoolbook"/>
              </a:rPr>
              <a:t>Usuellement l’investisseur connait le capital à placer et étudie les propositions de taux de rémunération. Ainsi lorsqu’un particulier place 100€ à 2% dans un PEL, celui-ci fait des </a:t>
            </a:r>
            <a:r>
              <a:rPr lang="fr-FR" sz="2200" b="1" dirty="0">
                <a:solidFill>
                  <a:schemeClr val="accent1"/>
                </a:solidFill>
                <a:latin typeface="Century Schoolbook"/>
              </a:rPr>
              <a:t>choix de rendement, de fiscalité, de risque et de liquidité</a:t>
            </a:r>
            <a:r>
              <a:rPr lang="fr-FR" sz="2200" dirty="0">
                <a:latin typeface="Century Schoolbook"/>
              </a:rPr>
              <a:t>. Mais si on renverse </a:t>
            </a:r>
            <a:r>
              <a:rPr lang="fr-FR" sz="2200" dirty="0" smtClean="0">
                <a:latin typeface="Century Schoolbook"/>
              </a:rPr>
              <a:t>l’équation : 2</a:t>
            </a:r>
            <a:r>
              <a:rPr lang="fr-FR" sz="2200" dirty="0">
                <a:latin typeface="Century Schoolbook"/>
              </a:rPr>
              <a:t>€ de rendement à un taux de 2% permettent de trouver la valeur de </a:t>
            </a:r>
            <a:r>
              <a:rPr lang="fr-FR" sz="2200" dirty="0" smtClean="0">
                <a:latin typeface="Century Schoolbook"/>
              </a:rPr>
              <a:t>ce </a:t>
            </a:r>
            <a:r>
              <a:rPr lang="fr-FR" sz="2200" dirty="0">
                <a:latin typeface="Century Schoolbook"/>
              </a:rPr>
              <a:t>capital : 2€ / 2% = 100. </a:t>
            </a:r>
            <a:r>
              <a:rPr lang="fr-FR" sz="2200" dirty="0" smtClean="0">
                <a:latin typeface="Century Schoolbook"/>
              </a:rPr>
              <a:t> </a:t>
            </a:r>
          </a:p>
          <a:p>
            <a:pPr marL="0" indent="0" algn="just">
              <a:buNone/>
            </a:pPr>
            <a:endParaRPr lang="fr-FR" sz="2200" dirty="0" smtClean="0">
              <a:latin typeface="Century Schoolbook"/>
            </a:endParaRPr>
          </a:p>
          <a:p>
            <a:pPr algn="just"/>
            <a:r>
              <a:rPr lang="fr-FR" sz="2200" dirty="0">
                <a:latin typeface="Century Schoolbook"/>
              </a:rPr>
              <a:t>L</a:t>
            </a:r>
            <a:r>
              <a:rPr lang="fr-FR" sz="2200" dirty="0" smtClean="0">
                <a:latin typeface="Century Schoolbook"/>
              </a:rPr>
              <a:t>a </a:t>
            </a:r>
            <a:r>
              <a:rPr lang="fr-FR" sz="2200" b="1" dirty="0">
                <a:solidFill>
                  <a:schemeClr val="accent1"/>
                </a:solidFill>
                <a:latin typeface="Century Schoolbook"/>
              </a:rPr>
              <a:t>valeur de l’entreprise </a:t>
            </a:r>
            <a:r>
              <a:rPr lang="fr-FR" sz="2200" b="1" dirty="0" smtClean="0">
                <a:solidFill>
                  <a:schemeClr val="accent1"/>
                </a:solidFill>
                <a:latin typeface="Century Schoolbook"/>
              </a:rPr>
              <a:t>(VE) </a:t>
            </a:r>
            <a:r>
              <a:rPr lang="fr-FR" sz="2200" dirty="0" smtClean="0">
                <a:latin typeface="Century Schoolbook"/>
              </a:rPr>
              <a:t>est </a:t>
            </a:r>
            <a:r>
              <a:rPr lang="fr-FR" sz="2200" dirty="0">
                <a:latin typeface="Century Schoolbook"/>
              </a:rPr>
              <a:t>donnée par celle de ses </a:t>
            </a:r>
            <a:r>
              <a:rPr lang="fr-FR" sz="2200" b="1" dirty="0">
                <a:solidFill>
                  <a:schemeClr val="accent1"/>
                </a:solidFill>
                <a:latin typeface="Century Schoolbook"/>
              </a:rPr>
              <a:t>revenus futurs </a:t>
            </a:r>
            <a:r>
              <a:rPr lang="fr-FR" sz="2200" dirty="0">
                <a:latin typeface="Century Schoolbook"/>
              </a:rPr>
              <a:t>à l’infini, le modèle est alors basé sur un principe de rente à venir. En partant du résultat annuel connu ou probable, il suffit de s’interroger sur le taux de placement et on obtient le capital </a:t>
            </a:r>
            <a:r>
              <a:rPr lang="fr-FR" sz="2200" dirty="0" smtClean="0">
                <a:latin typeface="Century Schoolbook"/>
              </a:rPr>
              <a:t>investi</a:t>
            </a:r>
            <a:r>
              <a:rPr lang="fr-FR" sz="2200" dirty="0">
                <a:latin typeface="Century Schoolbook"/>
              </a:rPr>
              <a:t> </a:t>
            </a:r>
            <a:r>
              <a:rPr lang="fr-FR" sz="2200" dirty="0" smtClean="0">
                <a:latin typeface="Century Schoolbook"/>
              </a:rPr>
              <a:t>:</a:t>
            </a:r>
          </a:p>
          <a:p>
            <a:pPr marL="0" indent="0" algn="just">
              <a:buNone/>
            </a:pPr>
            <a:endParaRPr lang="fr-FR" sz="2200" dirty="0">
              <a:latin typeface="Century Schoolbook"/>
            </a:endParaRPr>
          </a:p>
          <a:p>
            <a:pPr marL="0" indent="0">
              <a:buNone/>
            </a:pPr>
            <a:r>
              <a:rPr lang="fr-FR" sz="2200" dirty="0">
                <a:latin typeface="Century Schoolbook"/>
              </a:rPr>
              <a:t>	</a:t>
            </a:r>
            <a:r>
              <a:rPr lang="fr-FR" sz="2200" dirty="0" smtClean="0">
                <a:latin typeface="Century Schoolbook"/>
              </a:rPr>
              <a:t>		</a:t>
            </a:r>
            <a:r>
              <a:rPr lang="fr-FR" sz="2200" b="1" dirty="0" smtClean="0">
                <a:solidFill>
                  <a:schemeClr val="accent1"/>
                </a:solidFill>
                <a:latin typeface="Century Schoolbook"/>
              </a:rPr>
              <a:t>VE </a:t>
            </a:r>
            <a:r>
              <a:rPr lang="fr-FR" sz="2200" b="1" dirty="0">
                <a:solidFill>
                  <a:schemeClr val="accent1"/>
                </a:solidFill>
                <a:latin typeface="Century Schoolbook"/>
              </a:rPr>
              <a:t>=   </a:t>
            </a:r>
            <a:r>
              <a:rPr lang="fr-FR" sz="2200" b="1" u="sng" dirty="0">
                <a:solidFill>
                  <a:schemeClr val="accent1"/>
                </a:solidFill>
                <a:latin typeface="Century Schoolbook"/>
              </a:rPr>
              <a:t> Résultat annuel</a:t>
            </a:r>
            <a:endParaRPr lang="fr-FR" sz="2200" b="1" dirty="0">
              <a:solidFill>
                <a:schemeClr val="accent1"/>
              </a:solidFill>
              <a:latin typeface="Century Schoolbook"/>
            </a:endParaRPr>
          </a:p>
          <a:p>
            <a:pPr marL="0" indent="0">
              <a:buNone/>
            </a:pPr>
            <a:r>
              <a:rPr lang="fr-FR" sz="2200" b="1" dirty="0">
                <a:solidFill>
                  <a:schemeClr val="accent1"/>
                </a:solidFill>
                <a:latin typeface="Century Schoolbook"/>
              </a:rPr>
              <a:t>	</a:t>
            </a:r>
            <a:r>
              <a:rPr lang="fr-FR" sz="2200" b="1" dirty="0" smtClean="0">
                <a:solidFill>
                  <a:schemeClr val="accent1"/>
                </a:solidFill>
                <a:latin typeface="Century Schoolbook"/>
              </a:rPr>
              <a:t>	                        </a:t>
            </a:r>
            <a:r>
              <a:rPr lang="fr-FR" sz="2200" b="1" dirty="0">
                <a:solidFill>
                  <a:schemeClr val="accent1"/>
                </a:solidFill>
                <a:latin typeface="Century Schoolbook"/>
              </a:rPr>
              <a:t>(Taux de risque)</a:t>
            </a:r>
            <a:endParaRPr lang="fr-FR" sz="2200" b="1" dirty="0" smtClean="0">
              <a:solidFill>
                <a:schemeClr val="accent1"/>
              </a:solidFill>
              <a:latin typeface="Century Schoolbook"/>
            </a:endParaRPr>
          </a:p>
        </p:txBody>
      </p:sp>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4</a:t>
            </a:fld>
            <a:endParaRPr lang="en-US" altLang="fr-FR"/>
          </a:p>
        </p:txBody>
      </p:sp>
    </p:spTree>
    <p:extLst>
      <p:ext uri="{BB962C8B-B14F-4D97-AF65-F5344CB8AC3E}">
        <p14:creationId xmlns:p14="http://schemas.microsoft.com/office/powerpoint/2010/main" val="333692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089900" cy="562074"/>
          </a:xfrm>
        </p:spPr>
        <p:txBody>
          <a:bodyPr>
            <a:normAutofit/>
          </a:bodyPr>
          <a:lstStyle/>
          <a:p>
            <a:r>
              <a:rPr lang="fr-FR" sz="2400" b="1" dirty="0">
                <a:solidFill>
                  <a:srgbClr val="FF0000"/>
                </a:solidFill>
              </a:rPr>
              <a:t>Quel bénéfice de référence ? </a:t>
            </a:r>
          </a:p>
        </p:txBody>
      </p:sp>
      <p:sp>
        <p:nvSpPr>
          <p:cNvPr id="3" name="Espace réservé du contenu 2"/>
          <p:cNvSpPr>
            <a:spLocks noGrp="1"/>
          </p:cNvSpPr>
          <p:nvPr>
            <p:ph idx="1"/>
          </p:nvPr>
        </p:nvSpPr>
        <p:spPr>
          <a:xfrm>
            <a:off x="380491" y="1158266"/>
            <a:ext cx="9037005" cy="5547098"/>
          </a:xfrm>
        </p:spPr>
        <p:txBody>
          <a:bodyPr>
            <a:normAutofit/>
          </a:bodyPr>
          <a:lstStyle/>
          <a:p>
            <a:pPr algn="just"/>
            <a:r>
              <a:rPr lang="fr-FR" sz="2200" b="1" dirty="0" smtClean="0">
                <a:solidFill>
                  <a:schemeClr val="accent1"/>
                </a:solidFill>
                <a:latin typeface="Century Schoolbook"/>
              </a:rPr>
              <a:t>L’excédent </a:t>
            </a:r>
            <a:r>
              <a:rPr lang="fr-FR" sz="2200" b="1" dirty="0">
                <a:solidFill>
                  <a:schemeClr val="accent1"/>
                </a:solidFill>
                <a:latin typeface="Century Schoolbook"/>
              </a:rPr>
              <a:t>brut d’exploitation </a:t>
            </a:r>
            <a:r>
              <a:rPr lang="fr-FR" sz="2200" b="1" dirty="0" smtClean="0">
                <a:solidFill>
                  <a:schemeClr val="accent1"/>
                </a:solidFill>
                <a:latin typeface="Century Schoolbook"/>
              </a:rPr>
              <a:t>(EBE</a:t>
            </a:r>
            <a:r>
              <a:rPr lang="fr-FR" sz="2200" dirty="0" smtClean="0">
                <a:latin typeface="Century Schoolbook"/>
              </a:rPr>
              <a:t>) ou </a:t>
            </a:r>
            <a:r>
              <a:rPr lang="fr-FR" sz="2200" b="1" dirty="0" smtClean="0">
                <a:solidFill>
                  <a:schemeClr val="accent1"/>
                </a:solidFill>
                <a:latin typeface="Century Schoolbook"/>
              </a:rPr>
              <a:t>EBITDA</a:t>
            </a:r>
            <a:r>
              <a:rPr lang="fr-FR" sz="2200" dirty="0" smtClean="0">
                <a:latin typeface="Century Schoolbook"/>
              </a:rPr>
              <a:t> (approche anglo-saxonne) mesure </a:t>
            </a:r>
            <a:r>
              <a:rPr lang="fr-FR" sz="2200" dirty="0">
                <a:latin typeface="Century Schoolbook"/>
              </a:rPr>
              <a:t>la capacité de l’entreprise à dégager un flux annuel de trésorerie, avant toute prise en compte des charges d’investissement, d’endettement et d’impôt qui sont des choix de management et contraintes subies, étant rappelé que dans la biologie le besoin en fonds de roulement peut être négligé. </a:t>
            </a:r>
            <a:endParaRPr lang="fr-FR" sz="2200" dirty="0" smtClean="0">
              <a:latin typeface="Century Schoolbook"/>
            </a:endParaRPr>
          </a:p>
          <a:p>
            <a:pPr marL="0" indent="0" algn="just">
              <a:buNone/>
            </a:pPr>
            <a:endParaRPr lang="fr-FR" sz="2200" dirty="0">
              <a:latin typeface="Century Schoolbook"/>
            </a:endParaRPr>
          </a:p>
          <a:p>
            <a:pPr algn="just"/>
            <a:r>
              <a:rPr lang="fr-FR" sz="2200" dirty="0" smtClean="0">
                <a:latin typeface="Century Schoolbook"/>
              </a:rPr>
              <a:t>L’EBE permet </a:t>
            </a:r>
            <a:r>
              <a:rPr lang="fr-FR" sz="2200" dirty="0">
                <a:latin typeface="Century Schoolbook"/>
              </a:rPr>
              <a:t>de confronter le</a:t>
            </a:r>
            <a:r>
              <a:rPr lang="fr-FR" sz="2200" b="1" dirty="0">
                <a:solidFill>
                  <a:schemeClr val="accent1">
                    <a:lumMod val="75000"/>
                  </a:schemeClr>
                </a:solidFill>
                <a:latin typeface="Century Schoolbook"/>
              </a:rPr>
              <a:t> </a:t>
            </a:r>
            <a:r>
              <a:rPr lang="fr-FR" sz="2200" b="1" dirty="0">
                <a:solidFill>
                  <a:schemeClr val="accent1">
                    <a:lumMod val="75000"/>
                  </a:schemeClr>
                </a:solidFill>
                <a:latin typeface="Century Schoolbook"/>
                <a:hlinkClick r:id="rId2"/>
              </a:rPr>
              <a:t>chiffre d'affaires</a:t>
            </a:r>
            <a:r>
              <a:rPr lang="fr-FR" sz="2200" b="1" dirty="0">
                <a:solidFill>
                  <a:schemeClr val="accent1">
                    <a:lumMod val="75000"/>
                  </a:schemeClr>
                </a:solidFill>
                <a:latin typeface="Century Schoolbook"/>
              </a:rPr>
              <a:t> </a:t>
            </a:r>
            <a:r>
              <a:rPr lang="fr-FR" sz="2200" b="1" dirty="0" smtClean="0">
                <a:solidFill>
                  <a:schemeClr val="accent1">
                    <a:lumMod val="75000"/>
                  </a:schemeClr>
                </a:solidFill>
                <a:latin typeface="Century Schoolbook"/>
              </a:rPr>
              <a:t>avec </a:t>
            </a:r>
            <a:r>
              <a:rPr lang="fr-FR" sz="2200" b="1" u="sng" dirty="0">
                <a:solidFill>
                  <a:schemeClr val="accent1">
                    <a:lumMod val="75000"/>
                  </a:schemeClr>
                </a:solidFill>
                <a:latin typeface="Century Schoolbook"/>
              </a:rPr>
              <a:t>tous les frais engagés pour produire. </a:t>
            </a:r>
            <a:endParaRPr lang="fr-FR" sz="2200" b="1" u="sng" dirty="0" smtClean="0">
              <a:solidFill>
                <a:schemeClr val="accent1">
                  <a:lumMod val="75000"/>
                </a:schemeClr>
              </a:solidFill>
              <a:latin typeface="Century Schoolbook"/>
            </a:endParaRPr>
          </a:p>
          <a:p>
            <a:pPr algn="just"/>
            <a:endParaRPr lang="fr-FR" sz="2200" dirty="0">
              <a:latin typeface="Century Schoolbook"/>
            </a:endParaRPr>
          </a:p>
          <a:p>
            <a:pPr algn="just"/>
            <a:r>
              <a:rPr lang="fr-FR" sz="2200" b="1" dirty="0" smtClean="0">
                <a:solidFill>
                  <a:schemeClr val="accent1">
                    <a:lumMod val="75000"/>
                  </a:schemeClr>
                </a:solidFill>
                <a:latin typeface="Century Schoolbook"/>
              </a:rPr>
              <a:t>EBE</a:t>
            </a:r>
            <a:r>
              <a:rPr lang="fr-FR" sz="2200" dirty="0" smtClean="0">
                <a:latin typeface="Century Schoolbook"/>
              </a:rPr>
              <a:t> </a:t>
            </a:r>
            <a:r>
              <a:rPr lang="fr-FR" sz="2200" dirty="0">
                <a:latin typeface="Century Schoolbook"/>
              </a:rPr>
              <a:t>= chiffre d'affaires hors taxes - montant des achats </a:t>
            </a:r>
            <a:r>
              <a:rPr lang="fr-FR" sz="2200" dirty="0" smtClean="0">
                <a:latin typeface="Century Schoolbook"/>
              </a:rPr>
              <a:t>de </a:t>
            </a:r>
            <a:r>
              <a:rPr lang="fr-FR" sz="2200" dirty="0">
                <a:latin typeface="Century Schoolbook"/>
              </a:rPr>
              <a:t>biens (matières premières, marchandises) - montant des </a:t>
            </a:r>
            <a:r>
              <a:rPr lang="fr-FR" sz="2200" dirty="0" smtClean="0">
                <a:latin typeface="Century Schoolbook"/>
              </a:rPr>
              <a:t>services </a:t>
            </a:r>
            <a:r>
              <a:rPr lang="fr-FR" sz="2200" dirty="0">
                <a:latin typeface="Century Schoolbook"/>
              </a:rPr>
              <a:t>(énergie, loyer, primes d'assurances, conseil juridique, comptabilité, etc.) - impôts et taxes - coût de la masse salariale</a:t>
            </a:r>
          </a:p>
          <a:p>
            <a:pPr marL="266700" indent="-266700" algn="just">
              <a:buNone/>
            </a:pPr>
            <a:r>
              <a:rPr lang="fr-FR" sz="2200" i="1" dirty="0">
                <a:latin typeface="Century Schoolbook"/>
              </a:rPr>
              <a:t> </a:t>
            </a:r>
            <a:r>
              <a:rPr lang="fr-FR" sz="2200" i="1" dirty="0" smtClean="0">
                <a:latin typeface="Century Schoolbook"/>
              </a:rPr>
              <a:t>   (En </a:t>
            </a:r>
            <a:r>
              <a:rPr lang="fr-FR" sz="2200" i="1" dirty="0">
                <a:latin typeface="Century Schoolbook"/>
              </a:rPr>
              <a:t>prenant garde aux charges de leasing et de la participation des </a:t>
            </a:r>
            <a:r>
              <a:rPr lang="fr-FR" sz="2200" i="1" dirty="0" smtClean="0">
                <a:latin typeface="Century Schoolbook"/>
              </a:rPr>
              <a:t>salariés)</a:t>
            </a:r>
            <a:endParaRPr lang="fr-FR" sz="2200" i="1" dirty="0">
              <a:latin typeface="Century Schoolbook"/>
            </a:endParaRPr>
          </a:p>
          <a:p>
            <a:endParaRPr lang="fr-FR" dirty="0"/>
          </a:p>
        </p:txBody>
      </p:sp>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5</a:t>
            </a:fld>
            <a:endParaRPr lang="en-US" altLang="fr-FR"/>
          </a:p>
        </p:txBody>
      </p:sp>
    </p:spTree>
    <p:extLst>
      <p:ext uri="{BB962C8B-B14F-4D97-AF65-F5344CB8AC3E}">
        <p14:creationId xmlns:p14="http://schemas.microsoft.com/office/powerpoint/2010/main" val="274533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Espace réservé du contenu 2"/>
          <p:cNvSpPr>
            <a:spLocks noGrp="1"/>
          </p:cNvSpPr>
          <p:nvPr>
            <p:ph idx="1"/>
          </p:nvPr>
        </p:nvSpPr>
        <p:spPr>
          <a:xfrm>
            <a:off x="740532" y="116632"/>
            <a:ext cx="8915400" cy="6624736"/>
          </a:xfrm>
        </p:spPr>
        <p:txBody>
          <a:bodyPr/>
          <a:lstStyle/>
          <a:p>
            <a:pPr marL="0" indent="0" eaLnBrk="1" hangingPunct="1">
              <a:buNone/>
            </a:pPr>
            <a:r>
              <a:rPr lang="fr-FR" altLang="fr-FR" sz="2000" b="1" dirty="0" smtClean="0">
                <a:solidFill>
                  <a:srgbClr val="FF0000"/>
                </a:solidFill>
              </a:rPr>
              <a:t>Soldes intermédiaires de gestion : présentation formelle  </a:t>
            </a:r>
          </a:p>
          <a:p>
            <a:pPr eaLnBrk="1" hangingPunct="1">
              <a:buFont typeface="Arial" panose="020B0604020202020204" pitchFamily="34" charset="0"/>
              <a:buNone/>
            </a:pPr>
            <a:r>
              <a:rPr lang="fr-FR" altLang="fr-FR" dirty="0" smtClean="0"/>
              <a:t/>
            </a:r>
            <a:br>
              <a:rPr lang="fr-FR" altLang="fr-FR" dirty="0" smtClean="0"/>
            </a:br>
            <a:endParaRPr lang="fr-FR" altLang="fr-FR" dirty="0" smtClean="0"/>
          </a:p>
        </p:txBody>
      </p:sp>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6</a:t>
            </a:fld>
            <a:endParaRPr lang="en-US" altLang="fr-FR"/>
          </a:p>
        </p:txBody>
      </p:sp>
      <p:pic>
        <p:nvPicPr>
          <p:cNvPr id="2" name="Image 1"/>
          <p:cNvPicPr>
            <a:picLocks noChangeAspect="1"/>
          </p:cNvPicPr>
          <p:nvPr/>
        </p:nvPicPr>
        <p:blipFill>
          <a:blip r:embed="rId3"/>
          <a:stretch>
            <a:fillRect/>
          </a:stretch>
        </p:blipFill>
        <p:spPr>
          <a:xfrm>
            <a:off x="1568624" y="785237"/>
            <a:ext cx="6120680" cy="5965149"/>
          </a:xfrm>
          <a:prstGeom prst="rect">
            <a:avLst/>
          </a:prstGeom>
        </p:spPr>
      </p:pic>
    </p:spTree>
    <p:extLst>
      <p:ext uri="{BB962C8B-B14F-4D97-AF65-F5344CB8AC3E}">
        <p14:creationId xmlns:p14="http://schemas.microsoft.com/office/powerpoint/2010/main" val="335408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089900" cy="742094"/>
          </a:xfrm>
        </p:spPr>
        <p:txBody>
          <a:bodyPr>
            <a:normAutofit/>
          </a:bodyPr>
          <a:lstStyle/>
          <a:p>
            <a:r>
              <a:rPr lang="fr-FR" sz="2400" b="1" cap="none" dirty="0">
                <a:solidFill>
                  <a:srgbClr val="FF0000"/>
                </a:solidFill>
              </a:rPr>
              <a:t>Q</a:t>
            </a:r>
            <a:r>
              <a:rPr lang="fr-FR" sz="2400" b="1" cap="none" dirty="0" smtClean="0">
                <a:solidFill>
                  <a:srgbClr val="FF0000"/>
                </a:solidFill>
              </a:rPr>
              <a:t>uel taux de risque (t) ?  </a:t>
            </a:r>
            <a:endParaRPr lang="fr-FR" sz="2400" b="1" cap="none" dirty="0">
              <a:solidFill>
                <a:srgbClr val="FF0000"/>
              </a:solidFill>
            </a:endParaRPr>
          </a:p>
        </p:txBody>
      </p:sp>
      <p:sp>
        <p:nvSpPr>
          <p:cNvPr id="3" name="Espace réservé du contenu 2"/>
          <p:cNvSpPr>
            <a:spLocks noGrp="1"/>
          </p:cNvSpPr>
          <p:nvPr>
            <p:ph idx="1"/>
          </p:nvPr>
        </p:nvSpPr>
        <p:spPr>
          <a:xfrm>
            <a:off x="681038" y="1016732"/>
            <a:ext cx="8543925" cy="5436604"/>
          </a:xfrm>
        </p:spPr>
        <p:txBody>
          <a:bodyPr>
            <a:normAutofit fontScale="92500"/>
          </a:bodyPr>
          <a:lstStyle/>
          <a:p>
            <a:pPr algn="just"/>
            <a:r>
              <a:rPr lang="fr-FR" sz="2200" dirty="0">
                <a:latin typeface="Century Schoolbook"/>
              </a:rPr>
              <a:t>D</a:t>
            </a:r>
            <a:r>
              <a:rPr lang="fr-FR" sz="2200" dirty="0" smtClean="0">
                <a:latin typeface="Century Schoolbook"/>
              </a:rPr>
              <a:t>es </a:t>
            </a:r>
            <a:r>
              <a:rPr lang="fr-FR" sz="2200" dirty="0">
                <a:latin typeface="Century Schoolbook"/>
              </a:rPr>
              <a:t>données intrinsèques comme la </a:t>
            </a:r>
            <a:r>
              <a:rPr lang="fr-FR" sz="2200" dirty="0" smtClean="0">
                <a:latin typeface="Century Schoolbook"/>
              </a:rPr>
              <a:t>gestion, l’endettement et </a:t>
            </a:r>
            <a:r>
              <a:rPr lang="fr-FR" sz="2200" dirty="0">
                <a:latin typeface="Century Schoolbook"/>
              </a:rPr>
              <a:t>les perspectives</a:t>
            </a:r>
            <a:r>
              <a:rPr lang="fr-FR" sz="2200" dirty="0" smtClean="0">
                <a:latin typeface="Century Schoolbook"/>
              </a:rPr>
              <a:t>,</a:t>
            </a:r>
          </a:p>
          <a:p>
            <a:pPr marL="0" indent="0" algn="just">
              <a:buNone/>
            </a:pPr>
            <a:r>
              <a:rPr lang="fr-FR" sz="2200" dirty="0" smtClean="0">
                <a:latin typeface="Century Schoolbook"/>
              </a:rPr>
              <a:t> </a:t>
            </a:r>
          </a:p>
          <a:p>
            <a:pPr algn="just"/>
            <a:r>
              <a:rPr lang="fr-FR" sz="2200" dirty="0">
                <a:latin typeface="Century Schoolbook"/>
              </a:rPr>
              <a:t>M</a:t>
            </a:r>
            <a:r>
              <a:rPr lang="fr-FR" sz="2200" dirty="0" smtClean="0">
                <a:latin typeface="Century Schoolbook"/>
              </a:rPr>
              <a:t>ais </a:t>
            </a:r>
            <a:r>
              <a:rPr lang="fr-FR" sz="2200" dirty="0">
                <a:latin typeface="Century Schoolbook"/>
              </a:rPr>
              <a:t>aussi les facteurs exogènes avec l’environnement en général, à la fois dans le secteur d’activité et les paramètres plus généraux de la vie économique comme par exemple le coût de l’endettement. </a:t>
            </a:r>
            <a:endParaRPr lang="fr-FR" sz="2200" dirty="0" smtClean="0">
              <a:latin typeface="Century Schoolbook"/>
            </a:endParaRPr>
          </a:p>
          <a:p>
            <a:pPr marL="0" indent="0" algn="just">
              <a:buNone/>
            </a:pPr>
            <a:endParaRPr lang="fr-FR" sz="2200" dirty="0" smtClean="0">
              <a:latin typeface="Century Schoolbook"/>
            </a:endParaRPr>
          </a:p>
          <a:p>
            <a:pPr algn="just"/>
            <a:r>
              <a:rPr lang="fr-FR" sz="2200" dirty="0" smtClean="0">
                <a:latin typeface="Century Schoolbook"/>
              </a:rPr>
              <a:t>Le </a:t>
            </a:r>
            <a:r>
              <a:rPr lang="fr-FR" sz="2200" dirty="0">
                <a:latin typeface="Century Schoolbook"/>
              </a:rPr>
              <a:t>taux est aussi une affirmation du rendement exigé par l’investisseur</a:t>
            </a:r>
            <a:r>
              <a:rPr lang="fr-FR" sz="2200" dirty="0" smtClean="0">
                <a:latin typeface="Century Schoolbook"/>
              </a:rPr>
              <a:t>.</a:t>
            </a:r>
          </a:p>
          <a:p>
            <a:pPr marL="0" indent="0" algn="just">
              <a:buNone/>
            </a:pPr>
            <a:endParaRPr lang="fr-FR" sz="2200" dirty="0" smtClean="0">
              <a:latin typeface="Century Schoolbook"/>
            </a:endParaRPr>
          </a:p>
          <a:p>
            <a:pPr algn="just"/>
            <a:r>
              <a:rPr lang="fr-FR" sz="2200" dirty="0" smtClean="0">
                <a:latin typeface="Century Schoolbook"/>
              </a:rPr>
              <a:t>Il est encore égal au taux sans risque + la prime de risque</a:t>
            </a:r>
          </a:p>
          <a:p>
            <a:pPr marL="0" indent="0" algn="just">
              <a:buNone/>
            </a:pPr>
            <a:endParaRPr lang="fr-FR" sz="2200" dirty="0" smtClean="0">
              <a:latin typeface="Century Schoolbook"/>
            </a:endParaRPr>
          </a:p>
          <a:p>
            <a:pPr algn="just"/>
            <a:r>
              <a:rPr lang="fr-FR" sz="2200" dirty="0" smtClean="0">
                <a:latin typeface="Century Schoolbook"/>
              </a:rPr>
              <a:t>Mais le taux de risque est aussi une base de multiple plus aisé à manipuler :</a:t>
            </a:r>
          </a:p>
          <a:p>
            <a:pPr algn="just"/>
            <a:endParaRPr lang="fr-FR" sz="2200" dirty="0" smtClean="0">
              <a:latin typeface="Century Schoolbook"/>
            </a:endParaRPr>
          </a:p>
          <a:p>
            <a:pPr marL="0" indent="0" algn="just">
              <a:buNone/>
            </a:pPr>
            <a:r>
              <a:rPr lang="fr-FR" sz="2200" dirty="0" smtClean="0">
                <a:latin typeface="Century Schoolbook"/>
              </a:rPr>
              <a:t>		</a:t>
            </a:r>
            <a:r>
              <a:rPr lang="fr-FR" sz="2200" b="1" dirty="0" smtClean="0">
                <a:solidFill>
                  <a:schemeClr val="accent1"/>
                </a:solidFill>
                <a:latin typeface="Century Schoolbook"/>
              </a:rPr>
              <a:t>1/t = x </a:t>
            </a:r>
            <a:r>
              <a:rPr lang="fr-FR" sz="2200" dirty="0" smtClean="0">
                <a:latin typeface="Century Schoolbook"/>
              </a:rPr>
              <a:t>ou exemple 1/15% = 7 arrondi </a:t>
            </a:r>
            <a:endParaRPr lang="fr-FR" sz="2200" dirty="0">
              <a:latin typeface="Century Schoolbook"/>
            </a:endParaRPr>
          </a:p>
        </p:txBody>
      </p:sp>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7</a:t>
            </a:fld>
            <a:endParaRPr lang="en-US" altLang="fr-FR"/>
          </a:p>
        </p:txBody>
      </p:sp>
    </p:spTree>
    <p:extLst>
      <p:ext uri="{BB962C8B-B14F-4D97-AF65-F5344CB8AC3E}">
        <p14:creationId xmlns:p14="http://schemas.microsoft.com/office/powerpoint/2010/main" val="215139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95299" y="116632"/>
            <a:ext cx="8970963" cy="634082"/>
          </a:xfrm>
        </p:spPr>
        <p:txBody>
          <a:bodyPr>
            <a:normAutofit/>
          </a:bodyPr>
          <a:lstStyle/>
          <a:p>
            <a:r>
              <a:rPr lang="fr-FR" sz="2400" b="1" cap="none" dirty="0" smtClean="0">
                <a:solidFill>
                  <a:srgbClr val="FF0000"/>
                </a:solidFill>
              </a:rPr>
              <a:t>Simulation : rente constante ? En évolution ? Quid si négatif ?</a:t>
            </a:r>
            <a:endParaRPr lang="fr-FR" sz="2400" b="1" cap="none" dirty="0">
              <a:solidFill>
                <a:srgbClr val="FF0000"/>
              </a:solidFill>
            </a:endParaRPr>
          </a:p>
        </p:txBody>
      </p:sp>
      <p:sp>
        <p:nvSpPr>
          <p:cNvPr id="3" name="Espace réservé du contenu 2"/>
          <p:cNvSpPr>
            <a:spLocks noGrp="1"/>
          </p:cNvSpPr>
          <p:nvPr>
            <p:ph idx="1"/>
          </p:nvPr>
        </p:nvSpPr>
        <p:spPr>
          <a:xfrm>
            <a:off x="495300" y="944724"/>
            <a:ext cx="8089900" cy="5817769"/>
          </a:xfrm>
        </p:spPr>
        <p:txBody>
          <a:bodyPr/>
          <a:lstStyle/>
          <a:p>
            <a:r>
              <a:rPr lang="fr-FR" sz="2000" b="1" dirty="0" smtClean="0"/>
              <a:t>Agrégat constant </a:t>
            </a:r>
            <a:r>
              <a:rPr lang="fr-FR" sz="2000" dirty="0" smtClean="0"/>
              <a:t>:    </a:t>
            </a:r>
            <a:r>
              <a:rPr lang="fr-FR" sz="2000" b="1" dirty="0" smtClean="0">
                <a:solidFill>
                  <a:schemeClr val="accent1"/>
                </a:solidFill>
              </a:rPr>
              <a:t>VE </a:t>
            </a:r>
            <a:r>
              <a:rPr lang="fr-FR" sz="2000" b="1" dirty="0">
                <a:solidFill>
                  <a:schemeClr val="accent1"/>
                </a:solidFill>
              </a:rPr>
              <a:t>=   </a:t>
            </a:r>
            <a:r>
              <a:rPr lang="fr-FR" sz="2000" b="1" u="sng" dirty="0">
                <a:solidFill>
                  <a:schemeClr val="accent1"/>
                </a:solidFill>
              </a:rPr>
              <a:t> Résultat annuel</a:t>
            </a:r>
            <a:endParaRPr lang="fr-FR" sz="2000" b="1" dirty="0">
              <a:solidFill>
                <a:schemeClr val="accent1"/>
              </a:solidFill>
            </a:endParaRPr>
          </a:p>
          <a:p>
            <a:pPr marL="0" indent="0">
              <a:buNone/>
            </a:pPr>
            <a:r>
              <a:rPr lang="fr-FR" sz="2000" b="1" dirty="0" smtClean="0">
                <a:solidFill>
                  <a:schemeClr val="accent1"/>
                </a:solidFill>
              </a:rPr>
              <a:t>                       		            (</a:t>
            </a:r>
            <a:r>
              <a:rPr lang="fr-FR" sz="2000" b="1" dirty="0">
                <a:solidFill>
                  <a:schemeClr val="accent1"/>
                </a:solidFill>
              </a:rPr>
              <a:t>Taux de risque)</a:t>
            </a:r>
          </a:p>
          <a:p>
            <a:pPr marL="0" indent="0">
              <a:buNone/>
            </a:pPr>
            <a:endParaRPr lang="fr-FR" dirty="0" smtClean="0"/>
          </a:p>
          <a:p>
            <a:pPr marL="0" indent="0">
              <a:buNone/>
            </a:pPr>
            <a:endParaRPr lang="fr-FR" dirty="0" smtClean="0"/>
          </a:p>
          <a:p>
            <a:endParaRPr lang="fr-FR" dirty="0"/>
          </a:p>
          <a:p>
            <a:endParaRPr lang="fr-FR" dirty="0" smtClean="0"/>
          </a:p>
          <a:p>
            <a:endParaRPr lang="fr-FR" dirty="0" smtClean="0"/>
          </a:p>
          <a:p>
            <a:endParaRPr lang="fr-FR" dirty="0" smtClean="0"/>
          </a:p>
          <a:p>
            <a:r>
              <a:rPr lang="fr-FR" sz="1800" b="1" dirty="0" smtClean="0"/>
              <a:t>Agrégat avec croissance :   </a:t>
            </a:r>
            <a:r>
              <a:rPr lang="fr-FR" sz="1800" b="1" dirty="0" smtClean="0">
                <a:solidFill>
                  <a:schemeClr val="accent1"/>
                </a:solidFill>
              </a:rPr>
              <a:t>VE </a:t>
            </a:r>
            <a:r>
              <a:rPr lang="fr-FR" sz="1800" b="1" dirty="0">
                <a:solidFill>
                  <a:schemeClr val="accent1"/>
                </a:solidFill>
              </a:rPr>
              <a:t>= </a:t>
            </a:r>
            <a:r>
              <a:rPr lang="fr-FR" sz="1800" b="1" dirty="0" smtClean="0">
                <a:solidFill>
                  <a:schemeClr val="accent1"/>
                </a:solidFill>
              </a:rPr>
              <a:t>      </a:t>
            </a:r>
            <a:r>
              <a:rPr lang="fr-FR" sz="1800" b="1" u="sng" dirty="0" smtClean="0">
                <a:solidFill>
                  <a:schemeClr val="accent1"/>
                </a:solidFill>
              </a:rPr>
              <a:t>Résultat </a:t>
            </a:r>
            <a:r>
              <a:rPr lang="fr-FR" sz="1800" b="1" u="sng" dirty="0">
                <a:solidFill>
                  <a:schemeClr val="accent1"/>
                </a:solidFill>
              </a:rPr>
              <a:t>annuel</a:t>
            </a:r>
            <a:endParaRPr lang="fr-FR" sz="1800" b="1" dirty="0">
              <a:solidFill>
                <a:schemeClr val="accent1"/>
              </a:solidFill>
            </a:endParaRPr>
          </a:p>
          <a:p>
            <a:pPr marL="0" indent="0">
              <a:buNone/>
            </a:pPr>
            <a:r>
              <a:rPr lang="fr-FR" sz="1800" b="1" dirty="0" smtClean="0">
                <a:solidFill>
                  <a:schemeClr val="accent1"/>
                </a:solidFill>
              </a:rPr>
              <a:t>				     (</a:t>
            </a:r>
            <a:r>
              <a:rPr lang="fr-FR" sz="1800" b="1" dirty="0">
                <a:solidFill>
                  <a:schemeClr val="accent1"/>
                </a:solidFill>
              </a:rPr>
              <a:t>Taux de risque – g)</a:t>
            </a:r>
          </a:p>
          <a:p>
            <a:endParaRPr lang="fr-FR" dirty="0" smtClean="0"/>
          </a:p>
          <a:p>
            <a:endParaRPr lang="fr-FR" dirty="0"/>
          </a:p>
        </p:txBody>
      </p:sp>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8</a:t>
            </a:fld>
            <a:endParaRPr lang="en-US" altLang="fr-FR"/>
          </a:p>
        </p:txBody>
      </p:sp>
      <p:graphicFrame>
        <p:nvGraphicFramePr>
          <p:cNvPr id="7" name="Tableau 6"/>
          <p:cNvGraphicFramePr>
            <a:graphicFrameLocks noGrp="1"/>
          </p:cNvGraphicFramePr>
          <p:nvPr>
            <p:extLst>
              <p:ext uri="{D42A27DB-BD31-4B8C-83A1-F6EECF244321}">
                <p14:modId xmlns:p14="http://schemas.microsoft.com/office/powerpoint/2010/main" val="3668212582"/>
              </p:ext>
            </p:extLst>
          </p:nvPr>
        </p:nvGraphicFramePr>
        <p:xfrm>
          <a:off x="2684748" y="1916832"/>
          <a:ext cx="4824537" cy="1733336"/>
        </p:xfrm>
        <a:graphic>
          <a:graphicData uri="http://schemas.openxmlformats.org/drawingml/2006/table">
            <a:tbl>
              <a:tblPr>
                <a:tableStyleId>{5C22544A-7EE6-4342-B048-85BDC9FD1C3A}</a:tableStyleId>
              </a:tblPr>
              <a:tblGrid>
                <a:gridCol w="1163896"/>
                <a:gridCol w="1163896"/>
                <a:gridCol w="1332849"/>
                <a:gridCol w="1163896"/>
              </a:tblGrid>
              <a:tr h="540060">
                <a:tc>
                  <a:txBody>
                    <a:bodyPr/>
                    <a:lstStyle/>
                    <a:p>
                      <a:pPr algn="ctr" fontAlgn="ctr"/>
                      <a:r>
                        <a:rPr lang="fr-FR" sz="1100" u="none" strike="noStrike" dirty="0">
                          <a:effectLst/>
                        </a:rPr>
                        <a:t>Bénéfice</a:t>
                      </a:r>
                      <a:endParaRPr lang="fr-FR"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a:effectLst/>
                        </a:rPr>
                        <a:t>Taux </a:t>
                      </a:r>
                      <a:endParaRPr lang="fr-FR"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a:effectLst/>
                        </a:rPr>
                        <a:t>multiple ou nb d'années accepté</a:t>
                      </a:r>
                      <a:endParaRPr lang="fr-FR"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a:effectLst/>
                        </a:rPr>
                        <a:t>Capital </a:t>
                      </a:r>
                      <a:endParaRPr lang="fr-FR" sz="1100" b="1" i="0" u="none" strike="noStrike" dirty="0">
                        <a:solidFill>
                          <a:srgbClr val="000000"/>
                        </a:solidFill>
                        <a:effectLst/>
                        <a:latin typeface="Calibri" panose="020F0502020204030204" pitchFamily="34" charset="0"/>
                      </a:endParaRPr>
                    </a:p>
                  </a:txBody>
                  <a:tcPr marL="7620" marR="7620" marT="7620" marB="0" anchor="ctr"/>
                </a:tc>
              </a:tr>
              <a:tr h="298319">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1000</a:t>
                      </a:r>
                      <a:endParaRPr lang="fr-FR" sz="1100" b="0" i="0" u="none" strike="noStrike">
                        <a:solidFill>
                          <a:srgbClr val="000000"/>
                        </a:solidFill>
                        <a:effectLst/>
                        <a:latin typeface="Calibri" panose="020F0502020204030204" pitchFamily="34" charset="0"/>
                      </a:endParaRPr>
                    </a:p>
                  </a:txBody>
                  <a:tcPr marL="7620" marR="7620" marT="7620" marB="0" anchor="b"/>
                </a:tc>
              </a:tr>
              <a:tr h="298319">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8,3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833</a:t>
                      </a:r>
                      <a:endParaRPr lang="fr-FR" sz="1100" b="0" i="0" u="none" strike="noStrike">
                        <a:solidFill>
                          <a:srgbClr val="000000"/>
                        </a:solidFill>
                        <a:effectLst/>
                        <a:latin typeface="Calibri" panose="020F0502020204030204" pitchFamily="34" charset="0"/>
                      </a:endParaRPr>
                    </a:p>
                  </a:txBody>
                  <a:tcPr marL="7620" marR="7620" marT="7620" marB="0" anchor="b"/>
                </a:tc>
              </a:tr>
              <a:tr h="298319">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6,7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667</a:t>
                      </a:r>
                      <a:endParaRPr lang="fr-FR" sz="1100" b="0" i="0" u="none" strike="noStrike">
                        <a:solidFill>
                          <a:srgbClr val="000000"/>
                        </a:solidFill>
                        <a:effectLst/>
                        <a:latin typeface="Calibri" panose="020F0502020204030204" pitchFamily="34" charset="0"/>
                      </a:endParaRPr>
                    </a:p>
                  </a:txBody>
                  <a:tcPr marL="7620" marR="7620" marT="7620" marB="0" anchor="b"/>
                </a:tc>
              </a:tr>
              <a:tr h="298319">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20%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500</a:t>
                      </a:r>
                      <a:endParaRPr lang="fr-FR" sz="11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946934037"/>
              </p:ext>
            </p:extLst>
          </p:nvPr>
        </p:nvGraphicFramePr>
        <p:xfrm>
          <a:off x="2730468" y="5013177"/>
          <a:ext cx="4994840" cy="1656183"/>
        </p:xfrm>
        <a:graphic>
          <a:graphicData uri="http://schemas.openxmlformats.org/drawingml/2006/table">
            <a:tbl>
              <a:tblPr>
                <a:tableStyleId>{5C22544A-7EE6-4342-B048-85BDC9FD1C3A}</a:tableStyleId>
              </a:tblPr>
              <a:tblGrid>
                <a:gridCol w="970784"/>
                <a:gridCol w="970784"/>
                <a:gridCol w="970784"/>
                <a:gridCol w="970784"/>
                <a:gridCol w="1111704"/>
              </a:tblGrid>
              <a:tr h="484411">
                <a:tc>
                  <a:txBody>
                    <a:bodyPr/>
                    <a:lstStyle/>
                    <a:p>
                      <a:pPr algn="ctr" fontAlgn="b"/>
                      <a:r>
                        <a:rPr lang="fr-FR" sz="1100" u="none" strike="noStrike" dirty="0">
                          <a:effectLst/>
                        </a:rPr>
                        <a:t>Bénéfice</a:t>
                      </a:r>
                      <a:endParaRPr lang="fr-F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Taux </a:t>
                      </a:r>
                      <a:endParaRPr lang="fr-F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facteur g</a:t>
                      </a:r>
                      <a:endParaRPr lang="fr-F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Capital </a:t>
                      </a:r>
                      <a:endParaRPr lang="fr-F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multiple</a:t>
                      </a:r>
                      <a:endParaRPr lang="fr-FR" sz="1100" b="1" i="0" u="none" strike="noStrike" dirty="0">
                        <a:solidFill>
                          <a:srgbClr val="000000"/>
                        </a:solidFill>
                        <a:effectLst/>
                        <a:latin typeface="Calibri" panose="020F0502020204030204" pitchFamily="34" charset="0"/>
                      </a:endParaRPr>
                    </a:p>
                  </a:txBody>
                  <a:tcPr marL="7620" marR="7620" marT="7620" marB="0" anchor="b"/>
                </a:tc>
              </a:tr>
              <a:tr h="292943">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1429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14,3</a:t>
                      </a:r>
                      <a:endParaRPr lang="fr-FR" sz="1100" b="0" i="0" u="none" strike="noStrike">
                        <a:solidFill>
                          <a:srgbClr val="000000"/>
                        </a:solidFill>
                        <a:effectLst/>
                        <a:latin typeface="Calibri" panose="020F0502020204030204" pitchFamily="34" charset="0"/>
                      </a:endParaRPr>
                    </a:p>
                  </a:txBody>
                  <a:tcPr marL="7620" marR="7620" marT="7620" marB="0" anchor="b"/>
                </a:tc>
              </a:tr>
              <a:tr h="292943">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1111</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11,1</a:t>
                      </a:r>
                      <a:endParaRPr lang="fr-FR" sz="1100" b="0" i="0" u="none" strike="noStrike">
                        <a:solidFill>
                          <a:srgbClr val="000000"/>
                        </a:solidFill>
                        <a:effectLst/>
                        <a:latin typeface="Calibri" panose="020F0502020204030204" pitchFamily="34" charset="0"/>
                      </a:endParaRPr>
                    </a:p>
                  </a:txBody>
                  <a:tcPr marL="7620" marR="7620" marT="7620" marB="0" anchor="b"/>
                </a:tc>
              </a:tr>
              <a:tr h="292943">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833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8,3</a:t>
                      </a:r>
                      <a:endParaRPr lang="fr-FR" sz="1100" b="0" i="0" u="none" strike="noStrike">
                        <a:solidFill>
                          <a:srgbClr val="000000"/>
                        </a:solidFill>
                        <a:effectLst/>
                        <a:latin typeface="Calibri" panose="020F0502020204030204" pitchFamily="34" charset="0"/>
                      </a:endParaRPr>
                    </a:p>
                  </a:txBody>
                  <a:tcPr marL="7620" marR="7620" marT="7620" marB="0" anchor="b"/>
                </a:tc>
              </a:tr>
              <a:tr h="292943">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20%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588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5,9</a:t>
                      </a:r>
                      <a:endParaRPr lang="fr-FR" sz="11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1722720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stretch>
            <a:fillRect/>
          </a:stretch>
        </p:blipFill>
        <p:spPr>
          <a:xfrm>
            <a:off x="308484" y="342965"/>
            <a:ext cx="8964996" cy="5911785"/>
          </a:xfrm>
          <a:prstGeom prst="rect">
            <a:avLst/>
          </a:prstGeom>
        </p:spPr>
      </p:pic>
      <p:sp>
        <p:nvSpPr>
          <p:cNvPr id="4" name="Espace réservé du numéro de diapositive 3"/>
          <p:cNvSpPr>
            <a:spLocks noGrp="1"/>
          </p:cNvSpPr>
          <p:nvPr>
            <p:ph type="sldNum" sz="quarter" idx="12"/>
          </p:nvPr>
        </p:nvSpPr>
        <p:spPr>
          <a:xfrm>
            <a:off x="9245600" y="5734050"/>
            <a:ext cx="660400" cy="520700"/>
          </a:xfrm>
          <a:prstGeom prst="rect">
            <a:avLst/>
          </a:prstGeom>
        </p:spPr>
        <p:txBody>
          <a:bodyPr/>
          <a:lstStyle/>
          <a:p>
            <a:pPr>
              <a:defRPr/>
            </a:pPr>
            <a:fld id="{079FDC53-B0ED-4BC7-A2BF-D5153302F73D}" type="slidenum">
              <a:rPr lang="en-US" altLang="fr-FR" smtClean="0"/>
              <a:pPr>
                <a:defRPr/>
              </a:pPr>
              <a:t>9</a:t>
            </a:fld>
            <a:endParaRPr lang="en-US" altLang="fr-FR"/>
          </a:p>
        </p:txBody>
      </p:sp>
    </p:spTree>
    <p:extLst>
      <p:ext uri="{BB962C8B-B14F-4D97-AF65-F5344CB8AC3E}">
        <p14:creationId xmlns:p14="http://schemas.microsoft.com/office/powerpoint/2010/main" val="1540098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BM GBS France">
  <a:themeElements>
    <a:clrScheme name="IBM GBS France 1">
      <a:dk1>
        <a:srgbClr val="000000"/>
      </a:dk1>
      <a:lt1>
        <a:srgbClr val="FFFFFF"/>
      </a:lt1>
      <a:dk2>
        <a:srgbClr val="061DC8"/>
      </a:dk2>
      <a:lt2>
        <a:srgbClr val="727272"/>
      </a:lt2>
      <a:accent1>
        <a:srgbClr val="7889FB"/>
      </a:accent1>
      <a:accent2>
        <a:srgbClr val="C7CDFD"/>
      </a:accent2>
      <a:accent3>
        <a:srgbClr val="FFFFFF"/>
      </a:accent3>
      <a:accent4>
        <a:srgbClr val="000000"/>
      </a:accent4>
      <a:accent5>
        <a:srgbClr val="BEC4FD"/>
      </a:accent5>
      <a:accent6>
        <a:srgbClr val="B4BAE5"/>
      </a:accent6>
      <a:hlink>
        <a:srgbClr val="669900"/>
      </a:hlink>
      <a:folHlink>
        <a:srgbClr val="8CC800"/>
      </a:folHlink>
    </a:clrScheme>
    <a:fontScheme name="IBM GBS Fran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BM GBS France 1">
        <a:dk1>
          <a:srgbClr val="000000"/>
        </a:dk1>
        <a:lt1>
          <a:srgbClr val="FFFFFF"/>
        </a:lt1>
        <a:dk2>
          <a:srgbClr val="061DC8"/>
        </a:dk2>
        <a:lt2>
          <a:srgbClr val="727272"/>
        </a:lt2>
        <a:accent1>
          <a:srgbClr val="7889FB"/>
        </a:accent1>
        <a:accent2>
          <a:srgbClr val="C7CDFD"/>
        </a:accent2>
        <a:accent3>
          <a:srgbClr val="FFFFFF"/>
        </a:accent3>
        <a:accent4>
          <a:srgbClr val="000000"/>
        </a:accent4>
        <a:accent5>
          <a:srgbClr val="BEC4FD"/>
        </a:accent5>
        <a:accent6>
          <a:srgbClr val="B4BAE5"/>
        </a:accent6>
        <a:hlink>
          <a:srgbClr val="669900"/>
        </a:hlink>
        <a:folHlink>
          <a:srgbClr val="8C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5233</TotalTime>
  <Words>1071</Words>
  <Application>Microsoft Office PowerPoint</Application>
  <PresentationFormat>Format A4 (210 x 297 mm)</PresentationFormat>
  <Paragraphs>255</Paragraphs>
  <Slides>21</Slides>
  <Notes>3</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21</vt:i4>
      </vt:variant>
    </vt:vector>
  </HeadingPairs>
  <TitlesOfParts>
    <vt:vector size="34" baseType="lpstr">
      <vt:lpstr>MS Mincho</vt:lpstr>
      <vt:lpstr>SimSun</vt:lpstr>
      <vt:lpstr>Arial</vt:lpstr>
      <vt:lpstr>Calibri</vt:lpstr>
      <vt:lpstr>Calibri Light</vt:lpstr>
      <vt:lpstr>Century Schoolbook</vt:lpstr>
      <vt:lpstr>Formata Condensed</vt:lpstr>
      <vt:lpstr>Formata-Condensed</vt:lpstr>
      <vt:lpstr>Formata-Medium</vt:lpstr>
      <vt:lpstr>Wingdings</vt:lpstr>
      <vt:lpstr>Wingdings 2</vt:lpstr>
      <vt:lpstr>IBM GBS France</vt:lpstr>
      <vt:lpstr>Thème Office</vt:lpstr>
      <vt:lpstr>Présentation PowerPoint</vt:lpstr>
      <vt:lpstr>Les laboratoires LCD tombent dans le giron de Biogroup Les Echos 01/12 à 07:00  </vt:lpstr>
      <vt:lpstr>Quel modèle de valorisation pour mon métier ?   </vt:lpstr>
      <vt:lpstr>Base de la valeur (approche simplifiée) </vt:lpstr>
      <vt:lpstr>Quel bénéfice de référence ? </vt:lpstr>
      <vt:lpstr>Présentation PowerPoint</vt:lpstr>
      <vt:lpstr>Quel taux de risque (t) ?  </vt:lpstr>
      <vt:lpstr>Simulation : rente constante ? En évolution ? Quid si négatif ?</vt:lpstr>
      <vt:lpstr>Présentation PowerPoint</vt:lpstr>
      <vt:lpstr>et en multiple EBE </vt:lpstr>
      <vt:lpstr>Présentation PowerPoint</vt:lpstr>
      <vt:lpstr>Quelle valeur pour mes parts ?</vt:lpstr>
      <vt:lpstr>       La valeur n’est pas le prix         </vt:lpstr>
      <vt:lpstr>Présentation PowerPoint</vt:lpstr>
      <vt:lpstr>Exemple biologiste pp investisseur </vt:lpstr>
      <vt:lpstr>Présentation PowerPoint</vt:lpstr>
      <vt:lpstr>Présentation PowerPoint</vt:lpstr>
      <vt:lpstr> Prix et valeur </vt:lpstr>
      <vt:lpstr>Biologie médicale : à qui le tour … ? http://www.quatuor-france.fr/wp-content/themes/options-child/getresult.php </vt:lpstr>
      <vt:lpstr>Présentation PowerPoint</vt:lpstr>
      <vt:lpstr>Présentation PowerPoint</vt:lpstr>
    </vt:vector>
  </TitlesOfParts>
  <Company>IBM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SOA de Groupama Contrat</dc:title>
  <dc:creator>R. Plazen</dc:creator>
  <cp:lastModifiedBy>TABOULET PHILIPPE</cp:lastModifiedBy>
  <cp:revision>710</cp:revision>
  <cp:lastPrinted>2012-12-20T11:32:54Z</cp:lastPrinted>
  <dcterms:created xsi:type="dcterms:W3CDTF">2006-02-16T17:33:21Z</dcterms:created>
  <dcterms:modified xsi:type="dcterms:W3CDTF">2015-12-01T08:08:08Z</dcterms:modified>
</cp:coreProperties>
</file>