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  <p:sldMasterId id="2147483666" r:id="rId5"/>
    <p:sldMasterId id="2147483679" r:id="rId6"/>
  </p:sldMasterIdLst>
  <p:notesMasterIdLst>
    <p:notesMasterId r:id="rId14"/>
  </p:notesMasterIdLst>
  <p:handoutMasterIdLst>
    <p:handoutMasterId r:id="rId15"/>
  </p:handoutMasterIdLst>
  <p:sldIdLst>
    <p:sldId id="279" r:id="rId7"/>
    <p:sldId id="280" r:id="rId8"/>
    <p:sldId id="281" r:id="rId9"/>
    <p:sldId id="282" r:id="rId10"/>
    <p:sldId id="283" r:id="rId11"/>
    <p:sldId id="284" r:id="rId12"/>
    <p:sldId id="285" r:id="rId13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D500"/>
    <a:srgbClr val="AF265F"/>
    <a:srgbClr val="990099"/>
    <a:srgbClr val="00CC00"/>
    <a:srgbClr val="053AA3"/>
    <a:srgbClr val="1D05CD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30" autoAdjust="0"/>
    <p:restoredTop sz="83429" autoAdjust="0"/>
  </p:normalViewPr>
  <p:slideViewPr>
    <p:cSldViewPr>
      <p:cViewPr varScale="1">
        <p:scale>
          <a:sx n="66" d="100"/>
          <a:sy n="66" d="100"/>
        </p:scale>
        <p:origin x="8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622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035892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r>
              <a:rPr lang="fr-FR" dirty="0"/>
              <a:t>Fidal Formation</a:t>
            </a: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6B1EA9E-C619-4D3D-AEE9-34B2E1D87B7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355988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62000"/>
            <a:ext cx="4979988" cy="3733800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24400"/>
            <a:ext cx="4987925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547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24317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24317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4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24317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5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243172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243172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9811-28F4-4FA6-8707-B33B7915ABF2}" type="slidenum">
              <a:rPr lang="fr-FR" altLang="fr-FR" smtClean="0"/>
              <a:pPr/>
              <a:t>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27256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6156325" cy="6858000"/>
          </a:xfrm>
          <a:prstGeom prst="rect">
            <a:avLst/>
          </a:prstGeom>
          <a:solidFill>
            <a:srgbClr val="AF26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fr-FR" altLang="fr-FR" dirty="0"/>
          </a:p>
        </p:txBody>
      </p:sp>
      <p:pic>
        <p:nvPicPr>
          <p:cNvPr id="5" name="Picture 5" descr="Arb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62" t="22118" b="2873"/>
          <a:stretch>
            <a:fillRect/>
          </a:stretch>
        </p:blipFill>
        <p:spPr bwMode="auto">
          <a:xfrm>
            <a:off x="6659563" y="3789363"/>
            <a:ext cx="2484437" cy="302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noProof="0" smtClean="0"/>
              <a:t>Modifiez le style du titre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fr-FR" noProof="0" smtClean="0"/>
              <a:t>Modifiez le style des sous-titres du masque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dirty="0"/>
              <a:t>© FIDAL Formation</a:t>
            </a:r>
          </a:p>
        </p:txBody>
      </p:sp>
    </p:spTree>
    <p:extLst>
      <p:ext uri="{BB962C8B-B14F-4D97-AF65-F5344CB8AC3E}">
        <p14:creationId xmlns:p14="http://schemas.microsoft.com/office/powerpoint/2010/main" val="223519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11560" y="155679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22D69D-EB74-4EF1-B70F-36018ED6639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7035353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22D69D-EB74-4EF1-B70F-36018ED6639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880652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22D69D-EB74-4EF1-B70F-36018ED6639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1842239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91350" y="76200"/>
            <a:ext cx="1847850" cy="52578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447800" y="76200"/>
            <a:ext cx="5391150" cy="52578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22D69D-EB74-4EF1-B70F-36018ED6639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1800906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6858000" cy="9906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1447800" y="1981200"/>
            <a:ext cx="7391400" cy="3352800"/>
          </a:xfrm>
        </p:spPr>
        <p:txBody>
          <a:bodyPr/>
          <a:lstStyle/>
          <a:p>
            <a:pPr lvl="0"/>
            <a:r>
              <a:rPr lang="fr-FR" noProof="0" dirty="0" smtClean="0"/>
              <a:t>Cliquez sur l'icône pour ajouter un tableau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22D69D-EB74-4EF1-B70F-36018ED6639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7070878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3400"/>
            </a:lvl1pPr>
          </a:lstStyle>
          <a:p>
            <a:pPr lvl="0"/>
            <a:r>
              <a:rPr lang="fr-FR" altLang="fr-FR" noProof="0" smtClean="0"/>
              <a:t>Modifiez le style du titre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643B1C-47E0-446C-AB19-D48CAD0B54B6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475865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24469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>
          <a:xfrm>
            <a:off x="3124200" y="65532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 altLang="fr-FR" dirty="0"/>
              <a:t>© FIDAL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56FCB7-928B-49CC-98FC-02EC66FA42A2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950773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47800" y="1981200"/>
            <a:ext cx="36195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19700" y="1981200"/>
            <a:ext cx="36195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20443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280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© FIDAL Formation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E7370-4777-495E-8DD4-9918BE6DC9F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7685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>
          <a:xfrm>
            <a:off x="3124200" y="65532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 altLang="fr-FR" dirty="0"/>
              <a:t>© FIDAL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B578D78-23DE-4063-8A59-95B0840190CB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9804238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3124200" y="65532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 altLang="fr-FR" dirty="0"/>
              <a:t>© FIDAL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F5A91F-FD2D-4325-BF22-D935491FB1F5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5817920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124200" y="65532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 altLang="fr-FR" dirty="0"/>
              <a:t>© FIDAL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BD85E0B-8192-4532-BBF7-FAFA9F1286AE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9906060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124200" y="65532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 altLang="fr-FR" dirty="0"/>
              <a:t>© FIDAL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77C705-DA03-4217-B126-53BC9119F8D4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9155303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>
          <a:xfrm>
            <a:off x="3124200" y="65532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 altLang="fr-FR" dirty="0"/>
              <a:t>© FIDAL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133B960-8BF6-4BBD-9FA3-CD161999E587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8444408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91350" y="76200"/>
            <a:ext cx="1847850" cy="52578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447800" y="76200"/>
            <a:ext cx="5391150" cy="52578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>
          <a:xfrm>
            <a:off x="3124200" y="65532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 altLang="fr-FR" dirty="0"/>
              <a:t>© FIDAL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19FF43-F720-4D22-BBA5-28C1DA268956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2260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/>
            </a:lvl1pPr>
          </a:lstStyle>
          <a:p>
            <a:pPr lvl="0"/>
            <a:r>
              <a:rPr lang="fr-FR" altLang="fr-FR" noProof="0" smtClean="0"/>
              <a:t>Modifiez le style des sous-titres du masque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5F1D67-57A3-482B-ADA0-3F94A280E1E0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075356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7E7370-4777-495E-8DD4-9918BE6DC9F9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970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22D69D-EB74-4EF1-B70F-36018ED6639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7445777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47800" y="1981200"/>
            <a:ext cx="36195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19700" y="1981200"/>
            <a:ext cx="36195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22D69D-EB74-4EF1-B70F-36018ED6639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5164951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22D69D-EB74-4EF1-B70F-36018ED6639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7183305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22D69D-EB74-4EF1-B70F-36018ED6639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4512366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22D69D-EB74-4EF1-B70F-36018ED6639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9947167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5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1413" y="333375"/>
            <a:ext cx="626427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844675"/>
            <a:ext cx="8135938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400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+mn-lt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fr-FR" dirty="0"/>
              <a:t>© FIDAL Formation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4008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+mn-lt"/>
              </a:defRPr>
            </a:lvl1pPr>
          </a:lstStyle>
          <a:p>
            <a:pPr>
              <a:defRPr/>
            </a:pPr>
            <a:fld id="{5F22D69D-EB74-4EF1-B70F-36018ED6639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pic>
        <p:nvPicPr>
          <p:cNvPr id="2" name="Picture 6" descr="Bulle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38"/>
          <a:stretch>
            <a:fillRect/>
          </a:stretch>
        </p:blipFill>
        <p:spPr bwMode="auto">
          <a:xfrm>
            <a:off x="0" y="0"/>
            <a:ext cx="183515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LO ISQ OPQ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6237288"/>
            <a:ext cx="720725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untitle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6296025"/>
            <a:ext cx="719138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8738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+mn-lt"/>
              </a:defRPr>
            </a:lvl1pPr>
          </a:lstStyle>
          <a:p>
            <a:pPr>
              <a:defRPr/>
            </a:pP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</p:sldLayoutIdLst>
  <p:timing>
    <p:tnLst>
      <p:par>
        <p:cTn id="1" dur="indefinite" restart="never" nodeType="tmRoot"/>
      </p:par>
    </p:tnLst>
  </p:timing>
  <p:hf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DD5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76200"/>
            <a:ext cx="1473200" cy="6781800"/>
            <a:chOff x="0" y="48"/>
            <a:chExt cx="928" cy="4272"/>
          </a:xfrm>
        </p:grpSpPr>
        <p:pic>
          <p:nvPicPr>
            <p:cNvPr id="1032" name="Picture 3" descr="New logo FIDAL 2"/>
            <p:cNvPicPr preferRelativeResize="0"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" y="48"/>
              <a:ext cx="880" cy="179"/>
            </a:xfrm>
            <a:prstGeom prst="rect">
              <a:avLst/>
            </a:prstGeom>
            <a:solidFill>
              <a:srgbClr val="A400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3" name="Group 4"/>
            <p:cNvGrpSpPr>
              <a:grpSpLocks noChangeAspect="1"/>
            </p:cNvGrpSpPr>
            <p:nvPr/>
          </p:nvGrpSpPr>
          <p:grpSpPr bwMode="auto">
            <a:xfrm>
              <a:off x="0" y="3616"/>
              <a:ext cx="680" cy="704"/>
              <a:chOff x="0" y="3408"/>
              <a:chExt cx="881" cy="912"/>
            </a:xfrm>
          </p:grpSpPr>
          <p:sp>
            <p:nvSpPr>
              <p:cNvPr id="1034" name="Rectangle 5"/>
              <p:cNvSpPr>
                <a:spLocks noChangeAspect="1" noChangeArrowheads="1"/>
              </p:cNvSpPr>
              <p:nvPr/>
            </p:nvSpPr>
            <p:spPr bwMode="auto">
              <a:xfrm>
                <a:off x="0" y="3692"/>
                <a:ext cx="628" cy="628"/>
              </a:xfrm>
              <a:prstGeom prst="rect">
                <a:avLst/>
              </a:prstGeom>
              <a:solidFill>
                <a:srgbClr val="A4001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r-FR" altLang="fr-FR" dirty="0"/>
              </a:p>
            </p:txBody>
          </p:sp>
          <p:sp>
            <p:nvSpPr>
              <p:cNvPr id="1035" name="Rectangle 6"/>
              <p:cNvSpPr>
                <a:spLocks noChangeAspect="1" noChangeArrowheads="1"/>
              </p:cNvSpPr>
              <p:nvPr/>
            </p:nvSpPr>
            <p:spPr bwMode="auto">
              <a:xfrm>
                <a:off x="672" y="3408"/>
                <a:ext cx="209" cy="209"/>
              </a:xfrm>
              <a:prstGeom prst="rect">
                <a:avLst/>
              </a:prstGeom>
              <a:solidFill>
                <a:srgbClr val="A4001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r-FR" altLang="fr-FR" dirty="0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76200"/>
            <a:ext cx="6858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 du masque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981200"/>
            <a:ext cx="73914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</p:txBody>
      </p:sp>
      <p:sp>
        <p:nvSpPr>
          <p:cNvPr id="3379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 smtClean="0">
                <a:latin typeface="+mn-lt"/>
              </a:defRPr>
            </a:lvl1pPr>
          </a:lstStyle>
          <a:p>
            <a:pPr>
              <a:defRPr/>
            </a:pPr>
            <a:fld id="{5F22D69D-EB74-4EF1-B70F-36018ED6639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80000"/>
        <a:buFont typeface="Webdings" pitchFamily="18" charset="2"/>
        <a:buChar char="&lt;"/>
        <a:defRPr sz="2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76200"/>
            <a:ext cx="1473200" cy="6781800"/>
            <a:chOff x="0" y="48"/>
            <a:chExt cx="928" cy="4272"/>
          </a:xfrm>
        </p:grpSpPr>
        <p:pic>
          <p:nvPicPr>
            <p:cNvPr id="2057" name="Picture 3" descr="New logo FIDAL 2"/>
            <p:cNvPicPr preferRelativeResize="0"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" y="48"/>
              <a:ext cx="880" cy="179"/>
            </a:xfrm>
            <a:prstGeom prst="rect">
              <a:avLst/>
            </a:prstGeom>
            <a:solidFill>
              <a:srgbClr val="A400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58" name="Group 4"/>
            <p:cNvGrpSpPr>
              <a:grpSpLocks noChangeAspect="1"/>
            </p:cNvGrpSpPr>
            <p:nvPr/>
          </p:nvGrpSpPr>
          <p:grpSpPr bwMode="auto">
            <a:xfrm>
              <a:off x="0" y="3616"/>
              <a:ext cx="680" cy="704"/>
              <a:chOff x="0" y="3408"/>
              <a:chExt cx="881" cy="912"/>
            </a:xfrm>
          </p:grpSpPr>
          <p:sp>
            <p:nvSpPr>
              <p:cNvPr id="2059" name="Rectangle 5"/>
              <p:cNvSpPr>
                <a:spLocks noChangeAspect="1" noChangeArrowheads="1"/>
              </p:cNvSpPr>
              <p:nvPr/>
            </p:nvSpPr>
            <p:spPr bwMode="auto">
              <a:xfrm>
                <a:off x="0" y="3692"/>
                <a:ext cx="628" cy="628"/>
              </a:xfrm>
              <a:prstGeom prst="rect">
                <a:avLst/>
              </a:prstGeom>
              <a:solidFill>
                <a:srgbClr val="A4001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r-FR" altLang="fr-FR" dirty="0"/>
              </a:p>
            </p:txBody>
          </p:sp>
          <p:sp>
            <p:nvSpPr>
              <p:cNvPr id="2060" name="Rectangle 6"/>
              <p:cNvSpPr>
                <a:spLocks noChangeAspect="1" noChangeArrowheads="1"/>
              </p:cNvSpPr>
              <p:nvPr/>
            </p:nvSpPr>
            <p:spPr bwMode="auto">
              <a:xfrm>
                <a:off x="672" y="3408"/>
                <a:ext cx="209" cy="209"/>
              </a:xfrm>
              <a:prstGeom prst="rect">
                <a:avLst/>
              </a:prstGeom>
              <a:solidFill>
                <a:srgbClr val="A4001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fr-FR" altLang="fr-FR" dirty="0"/>
              </a:p>
            </p:txBody>
          </p:sp>
        </p:grpSp>
      </p:grpSp>
      <p:sp>
        <p:nvSpPr>
          <p:cNvPr id="205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76200"/>
            <a:ext cx="6858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 du masque</a:t>
            </a:r>
          </a:p>
        </p:txBody>
      </p:sp>
      <p:sp>
        <p:nvSpPr>
          <p:cNvPr id="20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981200"/>
            <a:ext cx="73914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</p:txBody>
      </p:sp>
      <p:sp>
        <p:nvSpPr>
          <p:cNvPr id="3410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 smtClean="0">
                <a:latin typeface="+mn-lt"/>
              </a:defRPr>
            </a:lvl1pPr>
          </a:lstStyle>
          <a:p>
            <a:pPr>
              <a:defRPr/>
            </a:pPr>
            <a:fld id="{E026B851-CCD8-4E11-A65E-9FE13D47A5A2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2055" name="Rectangle 11"/>
          <p:cNvSpPr>
            <a:spLocks noChangeArrowheads="1"/>
          </p:cNvSpPr>
          <p:nvPr/>
        </p:nvSpPr>
        <p:spPr bwMode="auto">
          <a:xfrm>
            <a:off x="4254500" y="6553200"/>
            <a:ext cx="635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fld id="{7E16F20C-EC1C-4A32-BBC1-3CA825F400FA}" type="slidenum">
              <a:rPr lang="fr-FR" altLang="fr-FR" sz="1000">
                <a:solidFill>
                  <a:srgbClr val="000A5A"/>
                </a:solidFill>
                <a:latin typeface="Arial" charset="0"/>
                <a:ea typeface="ＭＳ Ｐゴシック" pitchFamily="34" charset="-128"/>
              </a:rPr>
              <a:pPr algn="ctr"/>
              <a:t>‹N°›</a:t>
            </a:fld>
            <a:endParaRPr lang="fr-FR" altLang="fr-FR" sz="1400" dirty="0">
              <a:solidFill>
                <a:srgbClr val="000A5A"/>
              </a:solidFill>
              <a:latin typeface="Arial" charset="0"/>
              <a:ea typeface="ＭＳ Ｐゴシック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A4001D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80000"/>
        <a:buFont typeface="Webdings" pitchFamily="18" charset="2"/>
        <a:buChar char="&lt;"/>
        <a:defRPr sz="2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85775" y="1773238"/>
            <a:ext cx="8004175" cy="2519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A50021"/>
              </a:buClr>
              <a:buSzPct val="80000"/>
              <a:buFont typeface="Webdings" pitchFamily="18" charset="2"/>
              <a:buChar char="&lt;"/>
              <a:defRPr sz="26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50021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50021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50021"/>
              </a:buClr>
              <a:buChar char="–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50021"/>
              </a:buClr>
              <a:buChar char="»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400" dirty="0" smtClean="0">
                <a:solidFill>
                  <a:srgbClr val="000000"/>
                </a:solidFill>
              </a:rPr>
              <a:t>Désignation des conseillers prud’homaux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400" dirty="0" smtClean="0">
                <a:solidFill>
                  <a:srgbClr val="000000"/>
                </a:solidFill>
                <a:latin typeface="Times New Roman" pitchFamily="18" charset="0"/>
              </a:rPr>
              <a:t>Ordonnance n° 2016-388 du 31 mars 2016</a:t>
            </a:r>
            <a:endParaRPr lang="fr-FR" altLang="fr-FR" sz="18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533400" y="3861048"/>
            <a:ext cx="4191000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lr>
                <a:srgbClr val="A50021"/>
              </a:buClr>
              <a:buSzPct val="80000"/>
              <a:buFont typeface="Webdings" pitchFamily="18" charset="2"/>
              <a:buChar char="&lt;"/>
              <a:defRPr sz="26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50021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50021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50021"/>
              </a:buClr>
              <a:buChar char="–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50021"/>
              </a:buClr>
              <a:buChar char="»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0" dirty="0">
                <a:solidFill>
                  <a:srgbClr val="000000"/>
                </a:solidFill>
                <a:latin typeface="Times New Roman" pitchFamily="18" charset="0"/>
              </a:rPr>
              <a:t>   Laurence Monville-Roustand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0" dirty="0">
                <a:solidFill>
                  <a:srgbClr val="000000"/>
                </a:solidFill>
                <a:latin typeface="Times New Roman" pitchFamily="18" charset="0"/>
              </a:rPr>
              <a:t>   Avocat Spécialiste en droit social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0" dirty="0">
                <a:solidFill>
                  <a:srgbClr val="000000"/>
                </a:solidFill>
                <a:latin typeface="Times New Roman" pitchFamily="18" charset="0"/>
              </a:rPr>
              <a:t>   </a:t>
            </a:r>
          </a:p>
        </p:txBody>
      </p:sp>
      <p:grpSp>
        <p:nvGrpSpPr>
          <p:cNvPr id="13321" name="Group 7"/>
          <p:cNvGrpSpPr>
            <a:grpSpLocks noChangeAspect="1"/>
          </p:cNvGrpSpPr>
          <p:nvPr/>
        </p:nvGrpSpPr>
        <p:grpSpPr bwMode="auto">
          <a:xfrm>
            <a:off x="0" y="5740400"/>
            <a:ext cx="1079500" cy="1117600"/>
            <a:chOff x="0" y="3408"/>
            <a:chExt cx="881" cy="912"/>
          </a:xfrm>
        </p:grpSpPr>
        <p:sp>
          <p:nvSpPr>
            <p:cNvPr id="13322" name="Rectangle 8"/>
            <p:cNvSpPr>
              <a:spLocks noChangeAspect="1" noChangeArrowheads="1"/>
            </p:cNvSpPr>
            <p:nvPr/>
          </p:nvSpPr>
          <p:spPr bwMode="auto">
            <a:xfrm>
              <a:off x="0" y="3692"/>
              <a:ext cx="628" cy="628"/>
            </a:xfrm>
            <a:prstGeom prst="rect">
              <a:avLst/>
            </a:prstGeom>
            <a:solidFill>
              <a:srgbClr val="A4001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rgbClr val="A50021"/>
                </a:buClr>
                <a:buSzPct val="80000"/>
                <a:buFont typeface="Webdings" pitchFamily="18" charset="2"/>
                <a:buChar char="&lt;"/>
                <a:defRPr sz="2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A50021"/>
                </a:buClr>
                <a:buSzPct val="80000"/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A50021"/>
                </a:buClr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A50021"/>
                </a:buClr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A50021"/>
                </a:buClr>
                <a:buChar char="»"/>
                <a:defRPr sz="1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Char char="»"/>
                <a:defRPr sz="1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Char char="»"/>
                <a:defRPr sz="1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Char char="»"/>
                <a:defRPr sz="1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Char char="»"/>
                <a:defRPr sz="1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fr-FR" altLang="fr-FR" sz="2400" b="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323" name="Rectangle 9"/>
            <p:cNvSpPr>
              <a:spLocks noChangeAspect="1" noChangeArrowheads="1"/>
            </p:cNvSpPr>
            <p:nvPr/>
          </p:nvSpPr>
          <p:spPr bwMode="auto">
            <a:xfrm>
              <a:off x="672" y="3408"/>
              <a:ext cx="209" cy="209"/>
            </a:xfrm>
            <a:prstGeom prst="rect">
              <a:avLst/>
            </a:prstGeom>
            <a:solidFill>
              <a:srgbClr val="A4001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rgbClr val="A50021"/>
                </a:buClr>
                <a:buSzPct val="80000"/>
                <a:buFont typeface="Webdings" pitchFamily="18" charset="2"/>
                <a:buChar char="&lt;"/>
                <a:defRPr sz="2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A50021"/>
                </a:buClr>
                <a:buSzPct val="80000"/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A50021"/>
                </a:buClr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A50021"/>
                </a:buClr>
                <a:buChar char="–"/>
                <a:defRPr sz="1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A50021"/>
                </a:buClr>
                <a:buChar char="»"/>
                <a:defRPr sz="1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Char char="»"/>
                <a:defRPr sz="1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Char char="»"/>
                <a:defRPr sz="1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Char char="»"/>
                <a:defRPr sz="1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Char char="»"/>
                <a:defRPr sz="1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fr-FR" altLang="fr-FR" sz="2400" b="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794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700808"/>
            <a:ext cx="7848872" cy="4176464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fr-FR" sz="2600" dirty="0" smtClean="0"/>
              <a:t>Liste des personnes pouvant être candidates :</a:t>
            </a:r>
          </a:p>
          <a:p>
            <a:pPr lvl="1" algn="just">
              <a:buClr>
                <a:srgbClr val="C00000"/>
              </a:buClr>
            </a:pPr>
            <a:endParaRPr lang="fr-FR" sz="800" dirty="0" smtClean="0"/>
          </a:p>
          <a:p>
            <a:pPr lvl="2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800" b="0" dirty="0" smtClean="0"/>
              <a:t>Salariés, employeurs, demandeurs d’emploi, etc…</a:t>
            </a:r>
          </a:p>
          <a:p>
            <a:pPr lvl="2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800" dirty="0" smtClean="0"/>
              <a:t>Être de nationalité française</a:t>
            </a:r>
          </a:p>
          <a:p>
            <a:pPr lvl="2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800" b="0" dirty="0" smtClean="0"/>
              <a:t>Avoir au moins 21 ans</a:t>
            </a:r>
          </a:p>
          <a:p>
            <a:pPr lvl="2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800" dirty="0" smtClean="0"/>
              <a:t>Jouir de ses droits civiques</a:t>
            </a:r>
          </a:p>
          <a:p>
            <a:pPr lvl="2" algn="just">
              <a:spcBef>
                <a:spcPts val="10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800" b="0" dirty="0" smtClean="0"/>
              <a:t>Avoir un bulletin n° 2 du casier judiciaire qui ne sera pas incompatible avec l’exercice des fonctions prud’homales</a:t>
            </a:r>
          </a:p>
          <a:p>
            <a:pPr lvl="2" algn="just">
              <a:spcBef>
                <a:spcPts val="10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fr-FR" sz="400" b="0" dirty="0" smtClean="0"/>
          </a:p>
          <a:p>
            <a:pPr lvl="2" algn="just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800" dirty="0" smtClean="0"/>
              <a:t>Avoir exercé une activité professionnelle de 2 ans ou justifier d’un mandat prud’homal dans les 10 ans précédant la candidature</a:t>
            </a:r>
            <a:endParaRPr lang="fr-FR" sz="1800" b="0" dirty="0" smtClean="0"/>
          </a:p>
          <a:p>
            <a:pPr algn="just">
              <a:buClr>
                <a:srgbClr val="00CC00"/>
              </a:buClr>
            </a:pPr>
            <a:endParaRPr lang="fr-FR" sz="2400" b="0" dirty="0"/>
          </a:p>
        </p:txBody>
      </p:sp>
      <p:sp>
        <p:nvSpPr>
          <p:cNvPr id="6" name="ZoneTexte 5"/>
          <p:cNvSpPr txBox="1"/>
          <p:nvPr/>
        </p:nvSpPr>
        <p:spPr>
          <a:xfrm>
            <a:off x="2843808" y="188640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b="1" dirty="0" smtClean="0">
                <a:solidFill>
                  <a:srgbClr val="AF265F"/>
                </a:solidFill>
                <a:latin typeface="+mn-lt"/>
              </a:rPr>
              <a:t>Modalités de désignation</a:t>
            </a:r>
            <a:endParaRPr lang="fr-FR" sz="3200" b="1" dirty="0">
              <a:solidFill>
                <a:srgbClr val="AF265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105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9593" y="2060848"/>
            <a:ext cx="7416824" cy="2664296"/>
          </a:xfrm>
        </p:spPr>
        <p:txBody>
          <a:bodyPr/>
          <a:lstStyle/>
          <a:p>
            <a:pPr lvl="2" algn="just">
              <a:spcBef>
                <a:spcPts val="100"/>
              </a:spcBef>
              <a:spcAft>
                <a:spcPts val="100"/>
              </a:spcAft>
              <a:buClr>
                <a:srgbClr val="00CC00"/>
              </a:buClr>
              <a:buFont typeface="Wingdings" panose="05000000000000000000" pitchFamily="2" charset="2"/>
              <a:buChar char="Ø"/>
            </a:pPr>
            <a:endParaRPr lang="fr-FR" sz="400" b="0" dirty="0" smtClean="0"/>
          </a:p>
          <a:p>
            <a:pPr algn="just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</a:pPr>
            <a:r>
              <a:rPr lang="fr-FR" dirty="0" smtClean="0"/>
              <a:t>Dépôt des listes effectué par voie dématérialisée par des mandataires</a:t>
            </a:r>
          </a:p>
          <a:p>
            <a:pPr marL="57150" indent="0" algn="just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None/>
            </a:pPr>
            <a:endParaRPr lang="fr-FR" dirty="0" smtClean="0"/>
          </a:p>
          <a:p>
            <a:pPr lvl="1" algn="just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fr-FR" sz="800" dirty="0" smtClean="0"/>
          </a:p>
          <a:p>
            <a:pPr algn="just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</a:pPr>
            <a:r>
              <a:rPr lang="fr-FR" dirty="0" smtClean="0"/>
              <a:t>Liste composée alternativement d’un candidat de chaque sexe</a:t>
            </a:r>
          </a:p>
          <a:p>
            <a:pPr algn="just">
              <a:buClr>
                <a:srgbClr val="C00000"/>
              </a:buClr>
            </a:pPr>
            <a:endParaRPr lang="fr-FR" sz="2400" b="0" dirty="0"/>
          </a:p>
        </p:txBody>
      </p:sp>
      <p:sp>
        <p:nvSpPr>
          <p:cNvPr id="6" name="ZoneTexte 5"/>
          <p:cNvSpPr txBox="1"/>
          <p:nvPr/>
        </p:nvSpPr>
        <p:spPr>
          <a:xfrm>
            <a:off x="2843808" y="188640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b="1" dirty="0" smtClean="0">
                <a:solidFill>
                  <a:srgbClr val="AF265F"/>
                </a:solidFill>
                <a:latin typeface="+mn-lt"/>
              </a:rPr>
              <a:t>Modalités de désignation</a:t>
            </a:r>
            <a:endParaRPr lang="fr-FR" sz="3200" b="1" dirty="0">
              <a:solidFill>
                <a:srgbClr val="AF265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746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628800"/>
            <a:ext cx="7750997" cy="4392488"/>
          </a:xfrm>
        </p:spPr>
        <p:txBody>
          <a:bodyPr/>
          <a:lstStyle/>
          <a:p>
            <a:pPr lvl="2" algn="just">
              <a:spcBef>
                <a:spcPts val="100"/>
              </a:spcBef>
              <a:spcAft>
                <a:spcPts val="100"/>
              </a:spcAft>
              <a:buClr>
                <a:srgbClr val="00CC00"/>
              </a:buClr>
              <a:buFont typeface="Wingdings" panose="05000000000000000000" pitchFamily="2" charset="2"/>
              <a:buChar char="Ø"/>
            </a:pPr>
            <a:endParaRPr lang="fr-FR" sz="400" b="0" dirty="0" smtClean="0"/>
          </a:p>
          <a:p>
            <a:pPr algn="just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</a:pPr>
            <a:r>
              <a:rPr lang="fr-FR" dirty="0" smtClean="0"/>
              <a:t>Licenciement soumis à autorisation de l’inspecteur du travail  :</a:t>
            </a:r>
          </a:p>
          <a:p>
            <a:pPr marL="0" indent="0" algn="just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None/>
            </a:pPr>
            <a:endParaRPr lang="fr-FR" sz="1400" dirty="0" smtClean="0"/>
          </a:p>
          <a:p>
            <a:pPr lvl="2" algn="just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2400" dirty="0" smtClean="0"/>
              <a:t> </a:t>
            </a:r>
            <a:r>
              <a:rPr lang="fr-FR" sz="2200" dirty="0" smtClean="0"/>
              <a:t>du conseiller prud’hommes,</a:t>
            </a:r>
          </a:p>
          <a:p>
            <a:pPr marL="914400" lvl="2" indent="0" algn="just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None/>
            </a:pPr>
            <a:endParaRPr lang="fr-FR" sz="1000" dirty="0" smtClean="0"/>
          </a:p>
          <a:p>
            <a:pPr lvl="2" algn="just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2200" dirty="0" smtClean="0"/>
              <a:t> du </a:t>
            </a:r>
            <a:r>
              <a:rPr lang="fr-FR" sz="2200" dirty="0"/>
              <a:t>conseiller </a:t>
            </a:r>
            <a:r>
              <a:rPr lang="fr-FR" sz="2200" dirty="0" smtClean="0"/>
              <a:t>prud’hommes ayant cessé ses fonctions depuis moins de 6 mois,</a:t>
            </a:r>
          </a:p>
          <a:p>
            <a:pPr marL="914400" lvl="2" indent="0" algn="just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None/>
            </a:pPr>
            <a:endParaRPr lang="fr-FR" sz="1000" dirty="0" smtClean="0"/>
          </a:p>
          <a:p>
            <a:pPr lvl="2" algn="just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2200" dirty="0" smtClean="0"/>
              <a:t> du salarié candidat aux fonctions de conseiller prud’hommes pendant une durée de 3 mois à compter de la nomination des conseillers prud’hommes. </a:t>
            </a:r>
            <a:endParaRPr lang="fr-FR" sz="2200" dirty="0"/>
          </a:p>
          <a:p>
            <a:pPr lvl="1" algn="just">
              <a:spcBef>
                <a:spcPts val="100"/>
              </a:spcBef>
              <a:spcAft>
                <a:spcPts val="100"/>
              </a:spcAft>
              <a:buClr>
                <a:srgbClr val="00CC00"/>
              </a:buClr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lvl="1" algn="just">
              <a:spcBef>
                <a:spcPts val="100"/>
              </a:spcBef>
              <a:spcAft>
                <a:spcPts val="100"/>
              </a:spcAft>
              <a:buClr>
                <a:srgbClr val="00CC00"/>
              </a:buClr>
              <a:buFont typeface="Wingdings" panose="05000000000000000000" pitchFamily="2" charset="2"/>
              <a:buChar char="Ø"/>
            </a:pPr>
            <a:endParaRPr lang="fr-FR" sz="800" dirty="0" smtClean="0"/>
          </a:p>
          <a:p>
            <a:pPr algn="just">
              <a:buClr>
                <a:srgbClr val="00CC00"/>
              </a:buClr>
            </a:pPr>
            <a:endParaRPr lang="fr-FR" sz="2400" b="0" dirty="0"/>
          </a:p>
        </p:txBody>
      </p:sp>
      <p:sp>
        <p:nvSpPr>
          <p:cNvPr id="6" name="ZoneTexte 5"/>
          <p:cNvSpPr txBox="1"/>
          <p:nvPr/>
        </p:nvSpPr>
        <p:spPr>
          <a:xfrm>
            <a:off x="2843808" y="188640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b="1" dirty="0" smtClean="0">
                <a:solidFill>
                  <a:srgbClr val="AF265F"/>
                </a:solidFill>
                <a:latin typeface="+mn-lt"/>
              </a:rPr>
              <a:t>Protection</a:t>
            </a:r>
            <a:endParaRPr lang="fr-FR" sz="3200" b="1" dirty="0">
              <a:solidFill>
                <a:srgbClr val="AF265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033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8064896" cy="4536504"/>
          </a:xfrm>
        </p:spPr>
        <p:txBody>
          <a:bodyPr/>
          <a:lstStyle/>
          <a:p>
            <a:pPr marL="514350" indent="-457200" algn="just">
              <a:buClr>
                <a:srgbClr val="C00000"/>
              </a:buClr>
            </a:pPr>
            <a:r>
              <a:rPr lang="fr-FR" dirty="0" smtClean="0"/>
              <a:t>Rôle du mandataire de liste</a:t>
            </a:r>
          </a:p>
          <a:p>
            <a:pPr marL="57150" indent="0" algn="just">
              <a:buClr>
                <a:srgbClr val="C00000"/>
              </a:buClr>
              <a:buNone/>
            </a:pPr>
            <a:endParaRPr lang="fr-FR" sz="800" dirty="0" smtClean="0"/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800" b="0" dirty="0" smtClean="0"/>
              <a:t>Le mandataire de liste devra notifier à l’employeur le ou les noms des salariés de son entreprise qu’il entend présenter sur sa liste de candidats,</a:t>
            </a:r>
          </a:p>
          <a:p>
            <a:pPr marL="228600" indent="-171450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fr-FR" sz="400" b="0" dirty="0" smtClean="0"/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800" b="0" dirty="0" smtClean="0"/>
              <a:t>L’employeur devra laisser au salarié de son entreprise désigné mandataire de liste le temps nécessaire pour ses fonctions,</a:t>
            </a:r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fr-FR" sz="400" dirty="0" smtClean="0"/>
          </a:p>
          <a:p>
            <a:pPr marL="1371600" lvl="3" indent="0" algn="just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None/>
            </a:pPr>
            <a:r>
              <a:rPr lang="fr-FR" sz="1600" b="0" dirty="0" smtClean="0"/>
              <a:t>- Assimilation de ce temps à </a:t>
            </a:r>
            <a:r>
              <a:rPr lang="fr-FR" sz="1600" dirty="0" smtClean="0"/>
              <a:t>une </a:t>
            </a:r>
            <a:r>
              <a:rPr lang="fr-FR" sz="1600" b="0" dirty="0" smtClean="0"/>
              <a:t>durée de travail effectif</a:t>
            </a:r>
          </a:p>
          <a:p>
            <a:pPr lvl="2" algn="just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fr-FR" sz="800" b="0" dirty="0" smtClean="0"/>
          </a:p>
          <a:p>
            <a:pPr lvl="1" algn="just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800" b="0" dirty="0" smtClean="0"/>
              <a:t>L’exercice des fonctions  des mandataires de liste ne pourra être la cause d’une sanction ou d’une rupture du contrat de travail par l’employeur,</a:t>
            </a:r>
          </a:p>
          <a:p>
            <a:pPr algn="just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fr-FR" sz="400" b="0" dirty="0"/>
          </a:p>
          <a:p>
            <a:pPr lvl="1" algn="just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800" b="0" dirty="0" smtClean="0"/>
              <a:t>Les délégués syndicaux appelés à exercer ces fonctions seront autorisés à utiliser le crédit d’heures dont ils disposent au titre de leur mandat.</a:t>
            </a:r>
          </a:p>
          <a:p>
            <a:pPr lvl="2" algn="just">
              <a:spcBef>
                <a:spcPts val="100"/>
              </a:spcBef>
              <a:spcAft>
                <a:spcPts val="100"/>
              </a:spcAft>
              <a:buClr>
                <a:srgbClr val="00CC00"/>
              </a:buClr>
              <a:buFont typeface="Wingdings" panose="05000000000000000000" pitchFamily="2" charset="2"/>
              <a:buChar char="Ø"/>
            </a:pPr>
            <a:endParaRPr lang="fr-FR" sz="400" b="0" dirty="0" smtClean="0"/>
          </a:p>
          <a:p>
            <a:pPr lvl="2" algn="just">
              <a:spcBef>
                <a:spcPts val="100"/>
              </a:spcBef>
              <a:spcAft>
                <a:spcPts val="0"/>
              </a:spcAft>
              <a:buClr>
                <a:srgbClr val="00CC00"/>
              </a:buClr>
              <a:buFont typeface="Wingdings" panose="05000000000000000000" pitchFamily="2" charset="2"/>
              <a:buChar char="Ø"/>
            </a:pPr>
            <a:endParaRPr lang="fr-FR" sz="400" b="0" dirty="0" smtClean="0"/>
          </a:p>
          <a:p>
            <a:pPr algn="just">
              <a:buClr>
                <a:srgbClr val="00CC00"/>
              </a:buClr>
            </a:pPr>
            <a:endParaRPr lang="fr-FR" sz="2400" b="0" dirty="0"/>
          </a:p>
        </p:txBody>
      </p:sp>
      <p:sp>
        <p:nvSpPr>
          <p:cNvPr id="6" name="ZoneTexte 5"/>
          <p:cNvSpPr txBox="1"/>
          <p:nvPr/>
        </p:nvSpPr>
        <p:spPr>
          <a:xfrm>
            <a:off x="2843808" y="188640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b="1" dirty="0" smtClean="0">
                <a:solidFill>
                  <a:srgbClr val="AF265F"/>
                </a:solidFill>
                <a:latin typeface="+mn-lt"/>
              </a:rPr>
              <a:t>Mandataire de liste</a:t>
            </a:r>
            <a:endParaRPr lang="fr-FR" sz="3200" b="1" dirty="0">
              <a:solidFill>
                <a:srgbClr val="AF265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3260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1600" y="1628800"/>
            <a:ext cx="7344816" cy="3456384"/>
          </a:xfrm>
        </p:spPr>
        <p:txBody>
          <a:bodyPr/>
          <a:lstStyle/>
          <a:p>
            <a:pPr marL="400050" algn="just">
              <a:buClr>
                <a:srgbClr val="C00000"/>
              </a:buClr>
            </a:pPr>
            <a:r>
              <a:rPr lang="fr-FR" sz="2400" b="0" dirty="0" smtClean="0"/>
              <a:t>Nommés par arrêté conjoint du Ministère du Travail et du Garde des Sceaux</a:t>
            </a:r>
          </a:p>
          <a:p>
            <a:pPr marL="400050" algn="just">
              <a:buClr>
                <a:srgbClr val="C00000"/>
              </a:buClr>
            </a:pPr>
            <a:endParaRPr lang="fr-FR" sz="1400" b="0" dirty="0" smtClean="0"/>
          </a:p>
          <a:p>
            <a:pPr marL="400050" algn="just">
              <a:buClr>
                <a:srgbClr val="C00000"/>
              </a:buClr>
            </a:pPr>
            <a:r>
              <a:rPr lang="fr-FR" sz="2400" b="0" dirty="0" smtClean="0"/>
              <a:t>Tous les 4 ans</a:t>
            </a:r>
          </a:p>
          <a:p>
            <a:pPr marL="57150" indent="0" algn="just">
              <a:buClr>
                <a:srgbClr val="C00000"/>
              </a:buClr>
              <a:buNone/>
            </a:pPr>
            <a:endParaRPr lang="fr-FR" sz="1400" b="0" dirty="0" smtClean="0"/>
          </a:p>
          <a:p>
            <a:pPr marL="57150" indent="0" algn="just">
              <a:buClr>
                <a:srgbClr val="C00000"/>
              </a:buClr>
              <a:buNone/>
            </a:pPr>
            <a:endParaRPr lang="fr-FR" sz="800" b="0" dirty="0"/>
          </a:p>
          <a:p>
            <a:pPr algn="just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</a:pPr>
            <a:r>
              <a:rPr lang="fr-FR" sz="2400" b="0" dirty="0" smtClean="0"/>
              <a:t>Sur proposition des organisations syndicales et professionnelles</a:t>
            </a:r>
          </a:p>
          <a:p>
            <a:pPr marL="400050" algn="just">
              <a:buClr>
                <a:srgbClr val="C00000"/>
              </a:buClr>
            </a:pPr>
            <a:endParaRPr lang="fr-FR" sz="1400" b="0" dirty="0"/>
          </a:p>
          <a:p>
            <a:pPr algn="just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</a:pPr>
            <a:r>
              <a:rPr lang="fr-FR" sz="2400" b="0" dirty="0" smtClean="0"/>
              <a:t>Calendrier des nominations fixé par décret</a:t>
            </a:r>
          </a:p>
          <a:p>
            <a:pPr algn="just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</a:pPr>
            <a:endParaRPr lang="fr-FR" sz="2000" b="0" dirty="0"/>
          </a:p>
          <a:p>
            <a:pPr lvl="2" algn="just">
              <a:spcBef>
                <a:spcPts val="100"/>
              </a:spcBef>
              <a:spcAft>
                <a:spcPts val="100"/>
              </a:spcAft>
              <a:buClr>
                <a:srgbClr val="00CC00"/>
              </a:buClr>
              <a:buFont typeface="Wingdings" panose="05000000000000000000" pitchFamily="2" charset="2"/>
              <a:buChar char="Ø"/>
            </a:pPr>
            <a:endParaRPr lang="fr-FR" sz="400" b="0" dirty="0" smtClean="0"/>
          </a:p>
          <a:p>
            <a:pPr lvl="2" algn="just">
              <a:spcBef>
                <a:spcPts val="100"/>
              </a:spcBef>
              <a:spcAft>
                <a:spcPts val="0"/>
              </a:spcAft>
              <a:buClr>
                <a:srgbClr val="00CC00"/>
              </a:buClr>
              <a:buFont typeface="Wingdings" panose="05000000000000000000" pitchFamily="2" charset="2"/>
              <a:buChar char="Ø"/>
            </a:pPr>
            <a:endParaRPr lang="fr-FR" sz="400" b="0" dirty="0" smtClean="0"/>
          </a:p>
          <a:p>
            <a:pPr algn="just">
              <a:buClr>
                <a:srgbClr val="00CC00"/>
              </a:buClr>
            </a:pPr>
            <a:endParaRPr lang="fr-FR" sz="2400" b="0" dirty="0"/>
          </a:p>
        </p:txBody>
      </p:sp>
      <p:sp>
        <p:nvSpPr>
          <p:cNvPr id="6" name="ZoneTexte 5"/>
          <p:cNvSpPr txBox="1"/>
          <p:nvPr/>
        </p:nvSpPr>
        <p:spPr>
          <a:xfrm>
            <a:off x="2843808" y="188640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b="1" dirty="0" smtClean="0">
                <a:solidFill>
                  <a:srgbClr val="AF265F"/>
                </a:solidFill>
                <a:latin typeface="+mn-lt"/>
              </a:rPr>
              <a:t>Nomination des conseillers</a:t>
            </a:r>
            <a:endParaRPr lang="fr-FR" sz="3200" b="1" dirty="0">
              <a:solidFill>
                <a:srgbClr val="AF265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493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750" y="1268761"/>
            <a:ext cx="8135938" cy="4392488"/>
          </a:xfrm>
        </p:spPr>
        <p:txBody>
          <a:bodyPr/>
          <a:lstStyle/>
          <a:p>
            <a:pPr marL="0" indent="0" algn="ctr">
              <a:spcBef>
                <a:spcPts val="100"/>
              </a:spcBef>
              <a:spcAft>
                <a:spcPts val="100"/>
              </a:spcAft>
              <a:buClr>
                <a:srgbClr val="00CC00"/>
              </a:buClr>
              <a:buNone/>
            </a:pPr>
            <a:r>
              <a:rPr lang="fr-FR" sz="3200" dirty="0" smtClean="0">
                <a:solidFill>
                  <a:srgbClr val="AF265F"/>
                </a:solidFill>
              </a:rPr>
              <a:t>ENTRÉE EN VIGUEUR</a:t>
            </a:r>
          </a:p>
          <a:p>
            <a:pPr marL="0" indent="0" algn="ctr">
              <a:spcBef>
                <a:spcPts val="100"/>
              </a:spcBef>
              <a:spcAft>
                <a:spcPts val="100"/>
              </a:spcAft>
              <a:buClr>
                <a:srgbClr val="00CC00"/>
              </a:buClr>
              <a:buNone/>
            </a:pPr>
            <a:endParaRPr lang="fr-FR" sz="3200" dirty="0" smtClean="0">
              <a:solidFill>
                <a:srgbClr val="AF265F"/>
              </a:solidFill>
            </a:endParaRPr>
          </a:p>
          <a:p>
            <a:pPr marL="0" indent="0" algn="ctr">
              <a:spcBef>
                <a:spcPts val="100"/>
              </a:spcBef>
              <a:spcAft>
                <a:spcPts val="100"/>
              </a:spcAft>
              <a:buClr>
                <a:srgbClr val="00CC00"/>
              </a:buClr>
              <a:buNone/>
            </a:pPr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 février </a:t>
            </a:r>
            <a:r>
              <a:rPr lang="fr-FR" dirty="0"/>
              <a:t>2017 </a:t>
            </a:r>
            <a:endParaRPr lang="fr-FR" dirty="0" smtClean="0"/>
          </a:p>
          <a:p>
            <a:pPr marL="0" indent="0" algn="ctr">
              <a:spcBef>
                <a:spcPts val="100"/>
              </a:spcBef>
              <a:spcAft>
                <a:spcPts val="100"/>
              </a:spcAft>
              <a:buClr>
                <a:srgbClr val="00CC00"/>
              </a:buClr>
              <a:buNone/>
            </a:pPr>
            <a:r>
              <a:rPr lang="fr-FR" b="0" dirty="0" smtClean="0"/>
              <a:t>Nouvelles </a:t>
            </a:r>
            <a:r>
              <a:rPr lang="fr-FR" b="0" dirty="0"/>
              <a:t>modalités de désignation </a:t>
            </a:r>
          </a:p>
          <a:p>
            <a:pPr marL="0" indent="0" algn="ctr">
              <a:spcBef>
                <a:spcPts val="100"/>
              </a:spcBef>
              <a:spcAft>
                <a:spcPts val="100"/>
              </a:spcAft>
              <a:buClr>
                <a:srgbClr val="00CC00"/>
              </a:buClr>
              <a:buNone/>
            </a:pPr>
            <a:endParaRPr lang="fr-FR" b="0" dirty="0" smtClean="0"/>
          </a:p>
          <a:p>
            <a:pPr marL="0" indent="0" algn="ctr">
              <a:spcBef>
                <a:spcPts val="100"/>
              </a:spcBef>
              <a:spcAft>
                <a:spcPts val="100"/>
              </a:spcAft>
              <a:buClr>
                <a:srgbClr val="00CC00"/>
              </a:buClr>
              <a:buNone/>
            </a:pPr>
            <a:endParaRPr lang="fr-FR" b="0" dirty="0" smtClean="0"/>
          </a:p>
          <a:p>
            <a:pPr marL="0" indent="0" algn="ctr">
              <a:spcBef>
                <a:spcPts val="100"/>
              </a:spcBef>
              <a:spcAft>
                <a:spcPts val="100"/>
              </a:spcAft>
              <a:buClr>
                <a:srgbClr val="00CC00"/>
              </a:buClr>
              <a:buNone/>
            </a:pPr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 </a:t>
            </a:r>
            <a:r>
              <a:rPr lang="fr-FR" dirty="0"/>
              <a:t>octobre 2018 </a:t>
            </a:r>
            <a:endParaRPr lang="fr-FR" dirty="0" smtClean="0"/>
          </a:p>
          <a:p>
            <a:pPr marL="0" indent="0" algn="ctr">
              <a:spcBef>
                <a:spcPts val="100"/>
              </a:spcBef>
              <a:spcAft>
                <a:spcPts val="100"/>
              </a:spcAft>
              <a:buClr>
                <a:srgbClr val="00CC00"/>
              </a:buClr>
              <a:buNone/>
            </a:pPr>
            <a:r>
              <a:rPr lang="fr-FR" b="0" dirty="0" smtClean="0"/>
              <a:t>Autres </a:t>
            </a:r>
            <a:r>
              <a:rPr lang="fr-FR" b="0" dirty="0"/>
              <a:t>dispositions </a:t>
            </a:r>
            <a:endParaRPr lang="fr-FR" b="0" dirty="0" smtClean="0"/>
          </a:p>
        </p:txBody>
      </p:sp>
    </p:spTree>
    <p:extLst>
      <p:ext uri="{BB962C8B-B14F-4D97-AF65-F5344CB8AC3E}">
        <p14:creationId xmlns:p14="http://schemas.microsoft.com/office/powerpoint/2010/main" val="124268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ésentation FIFO">
  <a:themeElements>
    <a:clrScheme name="Tit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IDAL_rouge[1]">
  <a:themeElements>
    <a:clrScheme name="FIDAL_rouge[1]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IDAL_rouge[1]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FIDAL_rouge[1]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DAL_rouge[1]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DAL_rouge[1]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DAL_rouge[1]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DAL_rouge[1]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DAL_rouge[1]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DAL_rouge[1]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FIDAL_rouge[1]">
  <a:themeElements>
    <a:clrScheme name="1_FIDAL_rouge[1]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FIDAL_rouge[1]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FIDAL_rouge[1]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IDAL_rouge[1]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IDAL_rouge[1]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IDAL_rouge[1]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IDAL_rouge[1]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IDAL_rouge[1]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IDAL_rouge[1]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988803f-edbd-4c44-a68c-98a500760f7d"/>
    <Site_x0020_auteur xmlns="6988803f-edbd-4c44-a68c-98a500760f7d" xsi:nil="true"/>
    <Th_x00e9_matique xmlns="1755ee34-f491-4723-b0cb-515c6e81b3a1">Social</Th_x00e9_matique>
    <TaxKeywordTaxHTField xmlns="6988803f-edbd-4c44-a68c-98a500760f7d">
      <Terms xmlns="http://schemas.microsoft.com/office/infopath/2007/PartnerControls"/>
    </TaxKeywordTaxHTField>
    <FIDAL_Responsable xmlns="http://schemas.microsoft.com/sharepoint/v3/fields">
      <UserInfo>
        <DisplayName/>
        <AccountId xsi:nil="true"/>
        <AccountType/>
      </UserInfo>
    </FIDAL_Responsable>
    <FIDAL_DateReference xmlns="http://schemas.microsoft.com/sharepoint/v3/fields">2016-01-31T23:00:00+00:00</FIDAL_DateReference>
    <FIDAL_MigrationComment xmlns="http://schemas.microsoft.com/sharepoint/v3/fields">&lt;div class="ExternalClassA4E7A6DA7B4D47349975C1B5A3641D0B"&gt;&lt;p&gt;&lt;span style="font-size:11pt;font-family:&amp;quot;calibri&amp;quot;, &amp;quot;sans-serif&amp;quot;"&gt;Support sur la possibilité de transaction avec l’Urssaf (décret du 15 février) &lt;/span&gt;&lt;/p&gt;&lt;/div&gt;</FIDAL_MigrationCommen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 de référence" ma:contentTypeID="0x010100310EF7E03859473E9A578634C3D127F5009B98512082B48B4ABC1D46220026ED33" ma:contentTypeVersion="54" ma:contentTypeDescription="Document de référence" ma:contentTypeScope="" ma:versionID="f83efe6a76ea9021ca65bd781a4cf24f">
  <xsd:schema xmlns:xsd="http://www.w3.org/2001/XMLSchema" xmlns:xs="http://www.w3.org/2001/XMLSchema" xmlns:p="http://schemas.microsoft.com/office/2006/metadata/properties" xmlns:ns2="6988803f-edbd-4c44-a68c-98a500760f7d" xmlns:ns3="http://schemas.microsoft.com/sharepoint/v3/fields" xmlns:ns4="1755ee34-f491-4723-b0cb-515c6e81b3a1" targetNamespace="http://schemas.microsoft.com/office/2006/metadata/properties" ma:root="true" ma:fieldsID="31fdcaefa4b5a1393b15528e04f39313" ns2:_="" ns3:_="" ns4:_="">
    <xsd:import namespace="6988803f-edbd-4c44-a68c-98a500760f7d"/>
    <xsd:import namespace="http://schemas.microsoft.com/sharepoint/v3/fields"/>
    <xsd:import namespace="1755ee34-f491-4723-b0cb-515c6e81b3a1"/>
    <xsd:element name="properties">
      <xsd:complexType>
        <xsd:sequence>
          <xsd:element name="documentManagement">
            <xsd:complexType>
              <xsd:all>
                <xsd:element ref="ns2:Site_x0020_auteur" minOccurs="0"/>
                <xsd:element ref="ns2:TaxCatchAll" minOccurs="0"/>
                <xsd:element ref="ns2:TaxCatchAllLabel" minOccurs="0"/>
                <xsd:element ref="ns3:FIDAL_DateReference" minOccurs="0"/>
                <xsd:element ref="ns3:FIDAL_MigrationComment" minOccurs="0"/>
                <xsd:element ref="ns3:FIDAL_Responsable" minOccurs="0"/>
                <xsd:element ref="ns2:TaxKeywordTaxHTField" minOccurs="0"/>
                <xsd:element ref="ns4:Th_x00e9_matique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88803f-edbd-4c44-a68c-98a500760f7d" elementFormDefault="qualified">
    <xsd:import namespace="http://schemas.microsoft.com/office/2006/documentManagement/types"/>
    <xsd:import namespace="http://schemas.microsoft.com/office/infopath/2007/PartnerControls"/>
    <xsd:element name="Site_x0020_auteur" ma:index="1" nillable="true" ma:displayName="Site auteur" ma:format="Dropdown" ma:internalName="Site_x0020_auteur" ma:readOnly="false">
      <xsd:simpleType>
        <xsd:restriction base="dms:Choice">
          <xsd:enumeration value="Aquitaine-Limousin"/>
          <xsd:enumeration value="Bourgogne - Franche-Comté"/>
          <xsd:enumeration value="Bretagne"/>
          <xsd:enumeration value="Champagne - Alsace - Lorraine"/>
          <xsd:enumeration value="Clermont-Ferrand"/>
          <xsd:enumeration value="Direction Internationale"/>
          <xsd:enumeration value="Le Mans"/>
          <xsd:enumeration value="Lyon"/>
          <xsd:enumeration value="Méditerranée"/>
          <xsd:enumeration value="Nantes"/>
          <xsd:enumeration value="Nord Picardie"/>
          <xsd:enumeration value="Normandie"/>
          <xsd:enumeration value="Paris"/>
          <xsd:enumeration value="Siège"/>
          <xsd:enumeration value="Toulouse"/>
        </xsd:restriction>
      </xsd:simpleType>
    </xsd:element>
    <xsd:element name="TaxCatchAll" ma:index="2" nillable="true" ma:displayName="Colonne Attraper tout de Taxonomie" ma:description="" ma:hidden="true" ma:list="{001c5b98-479c-48ba-b062-e846b6760774}" ma:internalName="TaxCatchAll" ma:showField="CatchAllData" ma:web="6988803f-edbd-4c44-a68c-98a500760f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" nillable="true" ma:displayName="Colonne Attraper tout de Taxonomie1" ma:description="" ma:hidden="true" ma:list="{001c5b98-479c-48ba-b062-e846b6760774}" ma:internalName="TaxCatchAllLabel" ma:readOnly="true" ma:showField="CatchAllDataLabel" ma:web="6988803f-edbd-4c44-a68c-98a500760f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5" nillable="true" ma:taxonomy="true" ma:internalName="TaxKeywordTaxHTField" ma:taxonomyFieldName="TaxKeyword" ma:displayName="Mots clés" ma:fieldId="{23f27201-bee3-471e-b2e7-b64fd8b7ca38}" ma:taxonomyMulti="true" ma:sspId="1ea885d9-1978-45cf-bc62-75886c10959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FIDAL_DateReference" ma:index="11" nillable="true" ma:displayName="Date de référence" ma:default="[today]" ma:format="DateOnly" ma:hidden="true" ma:internalName="FIDAL_DateReference" ma:readOnly="false">
      <xsd:simpleType>
        <xsd:restriction base="dms:DateTime"/>
      </xsd:simpleType>
    </xsd:element>
    <xsd:element name="FIDAL_MigrationComment" ma:index="12" nillable="true" ma:displayName="Commentaires" ma:internalName="FIDAL_MigrationComment" ma:readOnly="false">
      <xsd:simpleType>
        <xsd:restriction base="dms:Note">
          <xsd:maxLength value="255"/>
        </xsd:restriction>
      </xsd:simpleType>
    </xsd:element>
    <xsd:element name="FIDAL_Responsable" ma:index="13" nillable="true" ma:displayName="Responsable" ma:list="UserInfo" ma:SharePointGroup="0" ma:internalName="FIDAL_Responsable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55ee34-f491-4723-b0cb-515c6e81b3a1" elementFormDefault="qualified">
    <xsd:import namespace="http://schemas.microsoft.com/office/2006/documentManagement/types"/>
    <xsd:import namespace="http://schemas.microsoft.com/office/infopath/2007/PartnerControls"/>
    <xsd:element name="Th_x00e9_matique" ma:index="16" ma:displayName="Thématique" ma:format="RadioButtons" ma:internalName="Th_x00e9_matique">
      <xsd:simpleType>
        <xsd:restriction base="dms:Choice">
          <xsd:enumeration value="=Liste des supports de formation disponibles"/>
          <xsd:enumeration value="Aménagement et urbanisme"/>
          <xsd:enumeration value="Associations"/>
          <xsd:enumeration value="Concurrence - Distribution"/>
          <xsd:enumeration value="Contentieux - Médiation"/>
          <xsd:enumeration value="Douane"/>
          <xsd:enumeration value="Environnement"/>
          <xsd:enumeration value="Fiscal"/>
          <xsd:enumeration value="Formations &quot;International&quot;"/>
          <xsd:enumeration value="Immobilier"/>
          <xsd:enumeration value="Patrimonial"/>
          <xsd:enumeration value="PI - TI"/>
          <xsd:enumeration value="Pluridisciplinaire"/>
          <xsd:enumeration value="Public"/>
          <xsd:enumeration value="Ressources Humaines"/>
          <xsd:enumeration value="Santé - Sécurité"/>
          <xsd:enumeration value="Social"/>
          <xsd:enumeration value="Société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0" ma:displayName="Type de contenu"/>
        <xsd:element ref="dc:title" minOccurs="0" maxOccurs="1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040BE9-7A42-441C-97C8-083978B9720E}">
  <ds:schemaRefs>
    <ds:schemaRef ds:uri="http://purl.org/dc/dcmitype/"/>
    <ds:schemaRef ds:uri="1755ee34-f491-4723-b0cb-515c6e81b3a1"/>
    <ds:schemaRef ds:uri="http://purl.org/dc/elements/1.1/"/>
    <ds:schemaRef ds:uri="http://schemas.microsoft.com/office/infopath/2007/PartnerControls"/>
    <ds:schemaRef ds:uri="http://purl.org/dc/terms/"/>
    <ds:schemaRef ds:uri="http://www.w3.org/XML/1998/namespace"/>
    <ds:schemaRef ds:uri="http://schemas.microsoft.com/office/2006/documentManagement/types"/>
    <ds:schemaRef ds:uri="http://schemas.microsoft.com/sharepoint/v3/fields"/>
    <ds:schemaRef ds:uri="http://schemas.openxmlformats.org/package/2006/metadata/core-properties"/>
    <ds:schemaRef ds:uri="6988803f-edbd-4c44-a68c-98a500760f7d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5AB48DF-8F0F-4432-9FAC-D234271186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88803f-edbd-4c44-a68c-98a500760f7d"/>
    <ds:schemaRef ds:uri="http://schemas.microsoft.com/sharepoint/v3/fields"/>
    <ds:schemaRef ds:uri="1755ee34-f491-4723-b0cb-515c6e81b3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1F5ED8C-9125-4F30-9CC5-13AFA56CC8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FIFO</Template>
  <TotalTime>3</TotalTime>
  <Words>334</Words>
  <Application>Microsoft Office PowerPoint</Application>
  <PresentationFormat>Affichage à l'écran (4:3)</PresentationFormat>
  <Paragraphs>69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Times New Roman</vt:lpstr>
      <vt:lpstr>Webdings</vt:lpstr>
      <vt:lpstr>Wingdings</vt:lpstr>
      <vt:lpstr>Présentation FIFO</vt:lpstr>
      <vt:lpstr>FIDAL_rouge[1]</vt:lpstr>
      <vt:lpstr>1_FIDAL_rouge[1]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FIDAL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Beckensteiner Jean-Christophe</dc:creator>
  <cp:lastModifiedBy>Jean Philipp</cp:lastModifiedBy>
  <cp:revision>22</cp:revision>
  <cp:lastPrinted>2016-05-31T09:39:21Z</cp:lastPrinted>
  <dcterms:created xsi:type="dcterms:W3CDTF">2016-02-26T09:38:57Z</dcterms:created>
  <dcterms:modified xsi:type="dcterms:W3CDTF">2017-01-10T13:00:18Z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0x010100310EF7E03859473E9A578634C3D127F5009B98512082B48B4ABC1D46220026ED33</vt:lpwstr>
  </property>
  <property fmtid="{D5CDD505-2E9C-101B-9397-08002B2CF9AE}" pid="3" name="TaxKeyword">
    <vt:lpwstr/>
  </property>
</Properties>
</file>