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  <p:sldMasterId id="2147483666" r:id="rId5"/>
    <p:sldMasterId id="2147483679" r:id="rId6"/>
  </p:sldMasterIdLst>
  <p:notesMasterIdLst>
    <p:notesMasterId r:id="rId34"/>
  </p:notesMasterIdLst>
  <p:handoutMasterIdLst>
    <p:handoutMasterId r:id="rId35"/>
  </p:handoutMasterIdLst>
  <p:sldIdLst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00"/>
    <a:srgbClr val="AF265F"/>
    <a:srgbClr val="990099"/>
    <a:srgbClr val="00CC00"/>
    <a:srgbClr val="053AA3"/>
    <a:srgbClr val="1D05CD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30" autoAdjust="0"/>
    <p:restoredTop sz="83429" autoAdjust="0"/>
  </p:normalViewPr>
  <p:slideViewPr>
    <p:cSldViewPr>
      <p:cViewPr varScale="1">
        <p:scale>
          <a:sx n="66" d="100"/>
          <a:sy n="66" d="100"/>
        </p:scale>
        <p:origin x="8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622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035892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fr-FR" dirty="0"/>
              <a:t>Fidal Formation</a:t>
            </a: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B1EA9E-C619-4D3D-AEE9-34B2E1D87B7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35598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62000"/>
            <a:ext cx="4979988" cy="37338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24400"/>
            <a:ext cx="4987925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324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10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11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12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13563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13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999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14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178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15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174990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16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17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429757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18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19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429757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20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207143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22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23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24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25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26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27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947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58180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85855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37030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68427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205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6156325" cy="6858000"/>
          </a:xfrm>
          <a:prstGeom prst="rect">
            <a:avLst/>
          </a:prstGeom>
          <a:solidFill>
            <a:srgbClr val="AF26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fr-FR" altLang="fr-FR" dirty="0"/>
          </a:p>
        </p:txBody>
      </p:sp>
      <p:pic>
        <p:nvPicPr>
          <p:cNvPr id="5" name="Picture 5" descr="Arb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2" t="22118" b="2873"/>
          <a:stretch>
            <a:fillRect/>
          </a:stretch>
        </p:blipFill>
        <p:spPr bwMode="auto">
          <a:xfrm>
            <a:off x="6659563" y="3789363"/>
            <a:ext cx="2484437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fr-FR" noProof="0" smtClean="0"/>
              <a:t>Modifiez le style des sous-titres du masque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dirty="0"/>
              <a:t>© FIDAL Formation</a:t>
            </a:r>
          </a:p>
        </p:txBody>
      </p:sp>
    </p:spTree>
    <p:extLst>
      <p:ext uri="{BB962C8B-B14F-4D97-AF65-F5344CB8AC3E}">
        <p14:creationId xmlns:p14="http://schemas.microsoft.com/office/powerpoint/2010/main" val="223519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7035353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880652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1842239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91350" y="76200"/>
            <a:ext cx="1847850" cy="5257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47800" y="76200"/>
            <a:ext cx="5391150" cy="5257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1800906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6858000" cy="990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447800" y="1981200"/>
            <a:ext cx="7391400" cy="3352800"/>
          </a:xfrm>
        </p:spPr>
        <p:txBody>
          <a:bodyPr/>
          <a:lstStyle/>
          <a:p>
            <a:pPr lvl="0"/>
            <a:r>
              <a:rPr lang="fr-FR" noProof="0" dirty="0" smtClean="0"/>
              <a:t>Cliquez sur l'icône pour ajouter un tableau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7070878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3400"/>
            </a:lvl1pPr>
          </a:lstStyle>
          <a:p>
            <a:pPr lvl="0"/>
            <a:r>
              <a:rPr lang="fr-FR" altLang="fr-FR" noProof="0" smtClean="0"/>
              <a:t>Modifiez le style du titre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643B1C-47E0-446C-AB19-D48CAD0B54B6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475865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446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56FCB7-928B-49CC-98FC-02EC66FA42A2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950773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47800" y="1981200"/>
            <a:ext cx="36195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36195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0443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28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© FIDAL Formation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E7370-4777-495E-8DD4-9918BE6DC9F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7685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578D78-23DE-4063-8A59-95B0840190CB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9804238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F5A91F-FD2D-4325-BF22-D935491FB1F5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581792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D85E0B-8192-4532-BBF7-FAFA9F1286AE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990606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77C705-DA03-4217-B126-53BC9119F8D4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9155303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33B960-8BF6-4BBD-9FA3-CD161999E587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844440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91350" y="76200"/>
            <a:ext cx="1847850" cy="5257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47800" y="76200"/>
            <a:ext cx="5391150" cy="5257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19FF43-F720-4D22-BBA5-28C1DA268956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226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/>
            </a:lvl1pPr>
          </a:lstStyle>
          <a:p>
            <a:pPr lvl="0"/>
            <a:r>
              <a:rPr lang="fr-FR" altLang="fr-FR" noProof="0" smtClean="0"/>
              <a:t>Modifiez le style des sous-titres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5F1D67-57A3-482B-ADA0-3F94A280E1E0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07535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7E7370-4777-495E-8DD4-9918BE6DC9F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970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7445777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47800" y="1981200"/>
            <a:ext cx="36195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36195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5164951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7183305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4512366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9947167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5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1413" y="333375"/>
            <a:ext cx="626427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8135938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400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fr-FR" dirty="0"/>
              <a:t>© FIDAL Formation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+mn-lt"/>
              </a:defRPr>
            </a:lvl1pPr>
          </a:lstStyle>
          <a:p>
            <a:pPr>
              <a:defRPr/>
            </a:pPr>
            <a:fld id="{5F22D69D-EB74-4EF1-B70F-36018ED6639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2" name="Picture 6" descr="Bulle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38"/>
          <a:stretch>
            <a:fillRect/>
          </a:stretch>
        </p:blipFill>
        <p:spPr bwMode="auto">
          <a:xfrm>
            <a:off x="0" y="0"/>
            <a:ext cx="183515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LO ISQ OPQ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237288"/>
            <a:ext cx="72072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untitle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6296025"/>
            <a:ext cx="7191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873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+mn-lt"/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iming>
    <p:tnLst>
      <p:par>
        <p:cTn id="1" dur="indefinite" restart="never" nodeType="tmRoot"/>
      </p:par>
    </p:tnLst>
  </p:timing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DD5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76200"/>
            <a:ext cx="1473200" cy="6781800"/>
            <a:chOff x="0" y="48"/>
            <a:chExt cx="928" cy="4272"/>
          </a:xfrm>
        </p:grpSpPr>
        <p:pic>
          <p:nvPicPr>
            <p:cNvPr id="1032" name="Picture 3" descr="New logo FIDAL 2"/>
            <p:cNvPicPr preferRelativeResize="0"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48"/>
              <a:ext cx="880" cy="179"/>
            </a:xfrm>
            <a:prstGeom prst="rect">
              <a:avLst/>
            </a:prstGeom>
            <a:solidFill>
              <a:srgbClr val="A400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3" name="Group 4"/>
            <p:cNvGrpSpPr>
              <a:grpSpLocks noChangeAspect="1"/>
            </p:cNvGrpSpPr>
            <p:nvPr/>
          </p:nvGrpSpPr>
          <p:grpSpPr bwMode="auto">
            <a:xfrm>
              <a:off x="0" y="3616"/>
              <a:ext cx="680" cy="704"/>
              <a:chOff x="0" y="3408"/>
              <a:chExt cx="881" cy="912"/>
            </a:xfrm>
          </p:grpSpPr>
          <p:sp>
            <p:nvSpPr>
              <p:cNvPr id="1034" name="Rectangle 5"/>
              <p:cNvSpPr>
                <a:spLocks noChangeAspect="1" noChangeArrowheads="1"/>
              </p:cNvSpPr>
              <p:nvPr/>
            </p:nvSpPr>
            <p:spPr bwMode="auto">
              <a:xfrm>
                <a:off x="0" y="3692"/>
                <a:ext cx="628" cy="628"/>
              </a:xfrm>
              <a:prstGeom prst="rect">
                <a:avLst/>
              </a:prstGeom>
              <a:solidFill>
                <a:srgbClr val="A4001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r-FR" altLang="fr-FR" dirty="0"/>
              </a:p>
            </p:txBody>
          </p:sp>
          <p:sp>
            <p:nvSpPr>
              <p:cNvPr id="1035" name="Rectangle 6"/>
              <p:cNvSpPr>
                <a:spLocks noChangeAspect="1" noChangeArrowheads="1"/>
              </p:cNvSpPr>
              <p:nvPr/>
            </p:nvSpPr>
            <p:spPr bwMode="auto">
              <a:xfrm>
                <a:off x="672" y="3408"/>
                <a:ext cx="209" cy="209"/>
              </a:xfrm>
              <a:prstGeom prst="rect">
                <a:avLst/>
              </a:prstGeom>
              <a:solidFill>
                <a:srgbClr val="A4001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r-FR" altLang="fr-FR" dirty="0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76200"/>
            <a:ext cx="6858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981200"/>
            <a:ext cx="7391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</p:txBody>
      </p:sp>
      <p:sp>
        <p:nvSpPr>
          <p:cNvPr id="3379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smtClean="0">
                <a:latin typeface="+mn-lt"/>
              </a:defRPr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80000"/>
        <a:buFont typeface="Webdings" pitchFamily="18" charset="2"/>
        <a:buChar char="&lt;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76200"/>
            <a:ext cx="1473200" cy="6781800"/>
            <a:chOff x="0" y="48"/>
            <a:chExt cx="928" cy="4272"/>
          </a:xfrm>
        </p:grpSpPr>
        <p:pic>
          <p:nvPicPr>
            <p:cNvPr id="2057" name="Picture 3" descr="New logo FIDAL 2"/>
            <p:cNvPicPr preferRelativeResize="0"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48"/>
              <a:ext cx="880" cy="179"/>
            </a:xfrm>
            <a:prstGeom prst="rect">
              <a:avLst/>
            </a:prstGeom>
            <a:solidFill>
              <a:srgbClr val="A400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8" name="Group 4"/>
            <p:cNvGrpSpPr>
              <a:grpSpLocks noChangeAspect="1"/>
            </p:cNvGrpSpPr>
            <p:nvPr/>
          </p:nvGrpSpPr>
          <p:grpSpPr bwMode="auto">
            <a:xfrm>
              <a:off x="0" y="3616"/>
              <a:ext cx="680" cy="704"/>
              <a:chOff x="0" y="3408"/>
              <a:chExt cx="881" cy="912"/>
            </a:xfrm>
          </p:grpSpPr>
          <p:sp>
            <p:nvSpPr>
              <p:cNvPr id="2059" name="Rectangle 5"/>
              <p:cNvSpPr>
                <a:spLocks noChangeAspect="1" noChangeArrowheads="1"/>
              </p:cNvSpPr>
              <p:nvPr/>
            </p:nvSpPr>
            <p:spPr bwMode="auto">
              <a:xfrm>
                <a:off x="0" y="3692"/>
                <a:ext cx="628" cy="628"/>
              </a:xfrm>
              <a:prstGeom prst="rect">
                <a:avLst/>
              </a:prstGeom>
              <a:solidFill>
                <a:srgbClr val="A4001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r-FR" altLang="fr-FR" dirty="0"/>
              </a:p>
            </p:txBody>
          </p:sp>
          <p:sp>
            <p:nvSpPr>
              <p:cNvPr id="2060" name="Rectangle 6"/>
              <p:cNvSpPr>
                <a:spLocks noChangeAspect="1" noChangeArrowheads="1"/>
              </p:cNvSpPr>
              <p:nvPr/>
            </p:nvSpPr>
            <p:spPr bwMode="auto">
              <a:xfrm>
                <a:off x="672" y="3408"/>
                <a:ext cx="209" cy="209"/>
              </a:xfrm>
              <a:prstGeom prst="rect">
                <a:avLst/>
              </a:prstGeom>
              <a:solidFill>
                <a:srgbClr val="A4001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r-FR" altLang="fr-FR" dirty="0"/>
              </a:p>
            </p:txBody>
          </p:sp>
        </p:grpSp>
      </p:grp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76200"/>
            <a:ext cx="6858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981200"/>
            <a:ext cx="7391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</p:txBody>
      </p:sp>
      <p:sp>
        <p:nvSpPr>
          <p:cNvPr id="3410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smtClean="0">
                <a:latin typeface="+mn-lt"/>
              </a:defRPr>
            </a:lvl1pPr>
          </a:lstStyle>
          <a:p>
            <a:pPr>
              <a:defRPr/>
            </a:pPr>
            <a:fld id="{E026B851-CCD8-4E11-A65E-9FE13D47A5A2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4254500" y="6553200"/>
            <a:ext cx="63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fld id="{7E16F20C-EC1C-4A32-BBC1-3CA825F400FA}" type="slidenum">
              <a:rPr lang="fr-FR" altLang="fr-FR" sz="1000">
                <a:solidFill>
                  <a:srgbClr val="000A5A"/>
                </a:solidFill>
                <a:latin typeface="Arial" charset="0"/>
                <a:ea typeface="ＭＳ Ｐゴシック" pitchFamily="34" charset="-128"/>
              </a:rPr>
              <a:pPr algn="ctr"/>
              <a:t>‹N°›</a:t>
            </a:fld>
            <a:endParaRPr lang="fr-FR" altLang="fr-FR" sz="1400" dirty="0">
              <a:solidFill>
                <a:srgbClr val="000A5A"/>
              </a:solidFill>
              <a:latin typeface="Arial" charset="0"/>
              <a:ea typeface="ＭＳ Ｐゴシック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80000"/>
        <a:buFont typeface="Webdings" pitchFamily="18" charset="2"/>
        <a:buChar char="&lt;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00266" y="1832487"/>
            <a:ext cx="8004175" cy="251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A50021"/>
              </a:buClr>
              <a:buSzPct val="80000"/>
              <a:buFont typeface="Webdings" pitchFamily="18" charset="2"/>
              <a:buChar char="&lt;"/>
              <a:defRPr sz="2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50021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50021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50021"/>
              </a:buClr>
              <a:buChar char="–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dirty="0" smtClean="0">
                <a:solidFill>
                  <a:srgbClr val="000000"/>
                </a:solidFill>
              </a:rPr>
              <a:t>Délégation unique nouvelle formule et instance regroupée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dirty="0" smtClean="0">
                <a:solidFill>
                  <a:srgbClr val="000000"/>
                </a:solidFill>
                <a:latin typeface="Times New Roman" pitchFamily="18" charset="0"/>
              </a:rPr>
              <a:t>Décret  n° 2016-345 du 23 mars 2016</a:t>
            </a:r>
            <a:endParaRPr lang="fr-FR" altLang="fr-FR" sz="18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63563" y="4212946"/>
            <a:ext cx="4191000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lr>
                <a:srgbClr val="A50021"/>
              </a:buClr>
              <a:buSzPct val="80000"/>
              <a:buFont typeface="Webdings" pitchFamily="18" charset="2"/>
              <a:buChar char="&lt;"/>
              <a:defRPr sz="2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50021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50021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50021"/>
              </a:buClr>
              <a:buChar char="–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0" dirty="0">
                <a:solidFill>
                  <a:srgbClr val="000000"/>
                </a:solidFill>
                <a:latin typeface="Times New Roman" pitchFamily="18" charset="0"/>
              </a:rPr>
              <a:t>   Laurence Monville-Roustand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0" dirty="0">
                <a:solidFill>
                  <a:srgbClr val="000000"/>
                </a:solidFill>
                <a:latin typeface="Times New Roman" pitchFamily="18" charset="0"/>
              </a:rPr>
              <a:t>   Avocat Spécialiste en droit social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0" dirty="0">
                <a:solidFill>
                  <a:srgbClr val="000000"/>
                </a:solidFill>
                <a:latin typeface="Times New Roman" pitchFamily="18" charset="0"/>
              </a:rPr>
              <a:t>   </a:t>
            </a:r>
          </a:p>
        </p:txBody>
      </p:sp>
      <p:grpSp>
        <p:nvGrpSpPr>
          <p:cNvPr id="13321" name="Group 7"/>
          <p:cNvGrpSpPr>
            <a:grpSpLocks noChangeAspect="1"/>
          </p:cNvGrpSpPr>
          <p:nvPr/>
        </p:nvGrpSpPr>
        <p:grpSpPr bwMode="auto">
          <a:xfrm>
            <a:off x="0" y="5740400"/>
            <a:ext cx="1079500" cy="1117600"/>
            <a:chOff x="0" y="3408"/>
            <a:chExt cx="881" cy="912"/>
          </a:xfrm>
        </p:grpSpPr>
        <p:sp>
          <p:nvSpPr>
            <p:cNvPr id="13322" name="Rectangle 8"/>
            <p:cNvSpPr>
              <a:spLocks noChangeAspect="1" noChangeArrowheads="1"/>
            </p:cNvSpPr>
            <p:nvPr/>
          </p:nvSpPr>
          <p:spPr bwMode="auto">
            <a:xfrm>
              <a:off x="0" y="3692"/>
              <a:ext cx="628" cy="628"/>
            </a:xfrm>
            <a:prstGeom prst="rect">
              <a:avLst/>
            </a:prstGeom>
            <a:solidFill>
              <a:srgbClr val="A4001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A50021"/>
                </a:buClr>
                <a:buSzPct val="80000"/>
                <a:buFont typeface="Webdings" pitchFamily="18" charset="2"/>
                <a:buChar char="&lt;"/>
                <a:defRPr sz="2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A50021"/>
                </a:buClr>
                <a:buSzPct val="80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50021"/>
                </a:buClr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A50021"/>
                </a:buClr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fr-FR" altLang="fr-FR" sz="2400" b="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323" name="Rectangle 9"/>
            <p:cNvSpPr>
              <a:spLocks noChangeAspect="1" noChangeArrowheads="1"/>
            </p:cNvSpPr>
            <p:nvPr/>
          </p:nvSpPr>
          <p:spPr bwMode="auto">
            <a:xfrm>
              <a:off x="672" y="3408"/>
              <a:ext cx="209" cy="209"/>
            </a:xfrm>
            <a:prstGeom prst="rect">
              <a:avLst/>
            </a:prstGeom>
            <a:solidFill>
              <a:srgbClr val="A4001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A50021"/>
                </a:buClr>
                <a:buSzPct val="80000"/>
                <a:buFont typeface="Webdings" pitchFamily="18" charset="2"/>
                <a:buChar char="&lt;"/>
                <a:defRPr sz="2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A50021"/>
                </a:buClr>
                <a:buSzPct val="80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50021"/>
                </a:buClr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A50021"/>
                </a:buClr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fr-FR" altLang="fr-FR" sz="2400" b="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794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835697" y="188641"/>
            <a:ext cx="6839992" cy="720080"/>
          </a:xfrm>
        </p:spPr>
        <p:txBody>
          <a:bodyPr/>
          <a:lstStyle/>
          <a:p>
            <a:r>
              <a:rPr lang="fr-FR" dirty="0" smtClean="0"/>
              <a:t>Crédit d’heures 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539750" y="1484784"/>
            <a:ext cx="8135938" cy="4608041"/>
          </a:xfrm>
        </p:spPr>
        <p:txBody>
          <a:bodyPr/>
          <a:lstStyle/>
          <a:p>
            <a:pPr algn="just">
              <a:buClr>
                <a:srgbClr val="C00000"/>
              </a:buClr>
            </a:pPr>
            <a:r>
              <a:rPr lang="fr-FR" sz="2400" dirty="0" smtClean="0"/>
              <a:t>Nombre d’heures de délégation fixé par l’article </a:t>
            </a:r>
            <a:br>
              <a:rPr lang="fr-FR" sz="2400" dirty="0" smtClean="0"/>
            </a:br>
            <a:r>
              <a:rPr lang="fr-FR" sz="2400" dirty="0" smtClean="0"/>
              <a:t>R 2326-2 du Code du Travail issu du décret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890705"/>
              </p:ext>
            </p:extLst>
          </p:nvPr>
        </p:nvGraphicFramePr>
        <p:xfrm>
          <a:off x="1619672" y="2492896"/>
          <a:ext cx="6192688" cy="2439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000"/>
                <a:gridCol w="3240688"/>
              </a:tblGrid>
              <a:tr h="93013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Nombre de salariés</a:t>
                      </a: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/>
                    </a:p>
                    <a:p>
                      <a:pPr algn="ctr"/>
                      <a:r>
                        <a:rPr lang="fr-FR" sz="2000" dirty="0" smtClean="0"/>
                        <a:t>Nombre</a:t>
                      </a:r>
                      <a:r>
                        <a:rPr lang="fr-FR" sz="2000" baseline="0" dirty="0" smtClean="0"/>
                        <a:t> d’heures / mois</a:t>
                      </a:r>
                    </a:p>
                    <a:p>
                      <a:pPr algn="ctr"/>
                      <a:endParaRPr lang="fr-FR" sz="2000" dirty="0"/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478036"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</a:rPr>
                        <a:t> à 74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18</a:t>
                      </a:r>
                      <a:endParaRPr lang="fr-FR" sz="2000" dirty="0"/>
                    </a:p>
                  </a:txBody>
                  <a:tcPr/>
                </a:tc>
              </a:tr>
              <a:tr h="478036"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/>
                        <a:t>75 à 99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19</a:t>
                      </a:r>
                      <a:endParaRPr lang="fr-FR" sz="2000" dirty="0"/>
                    </a:p>
                  </a:txBody>
                  <a:tcPr/>
                </a:tc>
              </a:tr>
              <a:tr h="478036"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/>
                        <a:t>100 à 299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21</a:t>
                      </a:r>
                      <a:endParaRPr lang="fr-F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01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411413" y="188641"/>
            <a:ext cx="6264275" cy="792088"/>
          </a:xfrm>
        </p:spPr>
        <p:txBody>
          <a:bodyPr/>
          <a:lstStyle/>
          <a:p>
            <a:r>
              <a:rPr lang="fr-FR" dirty="0" smtClean="0"/>
              <a:t>Crédit d’heures 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827584" y="1412776"/>
            <a:ext cx="7919914" cy="3888432"/>
          </a:xfrm>
        </p:spPr>
        <p:txBody>
          <a:bodyPr/>
          <a:lstStyle/>
          <a:p>
            <a:pPr algn="just">
              <a:buClr>
                <a:srgbClr val="C00000"/>
              </a:buClr>
            </a:pPr>
            <a:r>
              <a:rPr lang="fr-FR" sz="3200" dirty="0" smtClean="0"/>
              <a:t>Utilisation : </a:t>
            </a:r>
          </a:p>
          <a:p>
            <a:pPr marL="0" indent="0" algn="just">
              <a:buClr>
                <a:srgbClr val="C00000"/>
              </a:buClr>
              <a:buNone/>
            </a:pPr>
            <a:endParaRPr lang="fr-FR" sz="14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L’utilisation des heures de délégation relève des principes communs : </a:t>
            </a:r>
          </a:p>
          <a:p>
            <a:pPr marL="457200" lvl="1" indent="0" algn="just">
              <a:buClr>
                <a:srgbClr val="C00000"/>
              </a:buClr>
              <a:buNone/>
            </a:pPr>
            <a:endParaRPr lang="fr-FR" sz="800" dirty="0" smtClean="0"/>
          </a:p>
          <a:p>
            <a:pPr lvl="2" algn="just">
              <a:buClr>
                <a:srgbClr val="C00000"/>
              </a:buClr>
            </a:pPr>
            <a:r>
              <a:rPr lang="fr-FR" dirty="0" smtClean="0"/>
              <a:t>Utilisation conforme avec la mission des représentants</a:t>
            </a:r>
          </a:p>
          <a:p>
            <a:pPr lvl="2" algn="just">
              <a:buClr>
                <a:srgbClr val="C00000"/>
              </a:buClr>
            </a:pPr>
            <a:endParaRPr lang="fr-FR" dirty="0" smtClean="0"/>
          </a:p>
          <a:p>
            <a:pPr lvl="2" algn="just">
              <a:buClr>
                <a:srgbClr val="C00000"/>
              </a:buClr>
            </a:pPr>
            <a:r>
              <a:rPr lang="fr-FR" dirty="0" smtClean="0"/>
              <a:t>Pas d’imputation du temps passé en réunion</a:t>
            </a:r>
          </a:p>
          <a:p>
            <a:pPr lvl="2" algn="just">
              <a:buClr>
                <a:srgbClr val="C00000"/>
              </a:buClr>
            </a:pPr>
            <a:endParaRPr lang="fr-FR" dirty="0" smtClean="0"/>
          </a:p>
          <a:p>
            <a:pPr lvl="2" algn="just">
              <a:buClr>
                <a:srgbClr val="C00000"/>
              </a:buClr>
            </a:pPr>
            <a:r>
              <a:rPr lang="fr-FR" dirty="0" smtClean="0"/>
              <a:t>Dépassement du volume en cas de circonstances exceptionnelles</a:t>
            </a:r>
          </a:p>
          <a:p>
            <a:pPr marL="0" indent="0" algn="just">
              <a:buClr>
                <a:srgbClr val="00CC00"/>
              </a:buClr>
              <a:buNone/>
            </a:pPr>
            <a:endParaRPr lang="fr-FR" dirty="0" smtClean="0"/>
          </a:p>
          <a:p>
            <a:pPr marL="0" indent="0" algn="just">
              <a:buClr>
                <a:srgbClr val="00CC00"/>
              </a:buClr>
              <a:buNone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429125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6768752" cy="792088"/>
          </a:xfrm>
        </p:spPr>
        <p:txBody>
          <a:bodyPr/>
          <a:lstStyle/>
          <a:p>
            <a:r>
              <a:rPr lang="fr-FR" dirty="0" smtClean="0"/>
              <a:t>Crédit d’heures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135938" cy="3960440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fr-FR" sz="3200" dirty="0" smtClean="0"/>
              <a:t>Spécificités d’utilisation</a:t>
            </a:r>
          </a:p>
          <a:p>
            <a:pPr marL="0" indent="0">
              <a:buClr>
                <a:srgbClr val="C00000"/>
              </a:buClr>
              <a:buNone/>
            </a:pPr>
            <a:endParaRPr lang="fr-FR" sz="1400" dirty="0" smtClean="0"/>
          </a:p>
          <a:p>
            <a:pPr marL="857250" lvl="1" indent="-45720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800" b="1" dirty="0"/>
              <a:t>Annualisation possible </a:t>
            </a:r>
            <a:r>
              <a:rPr lang="fr-FR" sz="2800" dirty="0" smtClean="0"/>
              <a:t>:</a:t>
            </a:r>
          </a:p>
          <a:p>
            <a:pPr lvl="2" algn="just">
              <a:buClr>
                <a:srgbClr val="C00000"/>
              </a:buClr>
            </a:pPr>
            <a:r>
              <a:rPr lang="fr-FR" dirty="0" smtClean="0"/>
              <a:t>Limite </a:t>
            </a:r>
            <a:r>
              <a:rPr lang="fr-FR" dirty="0"/>
              <a:t>: ne peut pas </a:t>
            </a:r>
            <a:r>
              <a:rPr lang="fr-FR" dirty="0" smtClean="0"/>
              <a:t>conduire </a:t>
            </a:r>
            <a:r>
              <a:rPr lang="fr-FR" dirty="0"/>
              <a:t>le représentant à disposer de plus d’une fois et demie du crédit d’heures dont il </a:t>
            </a:r>
            <a:r>
              <a:rPr lang="fr-FR" dirty="0" smtClean="0"/>
              <a:t>bénéficie dans le mois</a:t>
            </a:r>
          </a:p>
          <a:p>
            <a:pPr marL="914400" lvl="2" indent="0" algn="just">
              <a:buClr>
                <a:srgbClr val="C00000"/>
              </a:buClr>
              <a:buNone/>
            </a:pPr>
            <a:endParaRPr lang="fr-FR" dirty="0" smtClean="0"/>
          </a:p>
          <a:p>
            <a:pPr lvl="2" algn="just">
              <a:buClr>
                <a:srgbClr val="C00000"/>
              </a:buClr>
            </a:pPr>
            <a:r>
              <a:rPr lang="fr-FR" dirty="0" smtClean="0"/>
              <a:t>Information </a:t>
            </a:r>
            <a:r>
              <a:rPr lang="fr-FR" dirty="0"/>
              <a:t>de l’employeur au plus tard </a:t>
            </a:r>
            <a:r>
              <a:rPr lang="fr-FR" dirty="0" smtClean="0"/>
              <a:t>8 </a:t>
            </a:r>
            <a:r>
              <a:rPr lang="fr-FR" dirty="0"/>
              <a:t>jours avant la date prévue d’une utilisation au-delà de son crédit d’heures mensuel</a:t>
            </a:r>
          </a:p>
        </p:txBody>
      </p:sp>
    </p:spTree>
    <p:extLst>
      <p:ext uri="{BB962C8B-B14F-4D97-AF65-F5344CB8AC3E}">
        <p14:creationId xmlns:p14="http://schemas.microsoft.com/office/powerpoint/2010/main" val="42691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413" y="116633"/>
            <a:ext cx="6264275" cy="720080"/>
          </a:xfrm>
        </p:spPr>
        <p:txBody>
          <a:bodyPr/>
          <a:lstStyle/>
          <a:p>
            <a:r>
              <a:rPr lang="fr-FR" dirty="0" smtClean="0"/>
              <a:t>Crédit d’heures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268760"/>
            <a:ext cx="8135938" cy="4680198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fr-FR" sz="3200" dirty="0" smtClean="0"/>
              <a:t>Spécificités d’utilisation</a:t>
            </a:r>
          </a:p>
          <a:p>
            <a:pPr marL="0" indent="0">
              <a:buClr>
                <a:srgbClr val="C00000"/>
              </a:buClr>
              <a:buNone/>
            </a:pPr>
            <a:endParaRPr lang="fr-FR" sz="14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800" b="1" dirty="0" smtClean="0"/>
              <a:t> Répartition des heures entre les membres</a:t>
            </a:r>
          </a:p>
          <a:p>
            <a:pPr marL="457200" lvl="1" indent="0" algn="just">
              <a:buClr>
                <a:srgbClr val="C00000"/>
              </a:buClr>
              <a:buNone/>
            </a:pPr>
            <a:endParaRPr lang="fr-FR" sz="800" b="1" dirty="0" smtClean="0"/>
          </a:p>
          <a:p>
            <a:pPr lvl="2" algn="just">
              <a:buClr>
                <a:srgbClr val="C00000"/>
              </a:buClr>
              <a:buFont typeface="Wingdings" panose="05000000000000000000" pitchFamily="2" charset="2"/>
              <a:buChar char="Ä"/>
            </a:pPr>
            <a:r>
              <a:rPr lang="fr-FR" dirty="0" smtClean="0"/>
              <a:t> Limite : ne peut pas conduire le représentant à disposer de plus d’une fois et demie du crédit d’heures dont il bénéficie dans le mois</a:t>
            </a:r>
          </a:p>
          <a:p>
            <a:pPr lvl="2" algn="just">
              <a:buClr>
                <a:srgbClr val="C00000"/>
              </a:buClr>
              <a:buFont typeface="Wingdings" panose="05000000000000000000" pitchFamily="2" charset="2"/>
              <a:buChar char="Ä"/>
            </a:pPr>
            <a:endParaRPr lang="fr-FR" sz="800" dirty="0" smtClean="0"/>
          </a:p>
          <a:p>
            <a:pPr lvl="2" algn="just">
              <a:buClr>
                <a:srgbClr val="C00000"/>
              </a:buClr>
              <a:buFont typeface="Wingdings" panose="05000000000000000000" pitchFamily="2" charset="2"/>
              <a:buChar char="Ä"/>
            </a:pPr>
            <a:r>
              <a:rPr lang="fr-FR" dirty="0" smtClean="0"/>
              <a:t> Information de l’employeur de la répartition</a:t>
            </a:r>
          </a:p>
          <a:p>
            <a:pPr lvl="3" algn="just">
              <a:buClr>
                <a:srgbClr val="C00000"/>
              </a:buClr>
              <a:buFont typeface="Arial" panose="020B0604020202020204" pitchFamily="34" charset="0"/>
              <a:buChar char="-"/>
            </a:pPr>
            <a:r>
              <a:rPr lang="fr-FR" dirty="0" smtClean="0"/>
              <a:t>Information au plus tard 8 jours avant la date prévue pour l’utilisation des heures</a:t>
            </a:r>
          </a:p>
          <a:p>
            <a:pPr lvl="3" algn="just">
              <a:buClr>
                <a:srgbClr val="C00000"/>
              </a:buClr>
              <a:buFont typeface="Arial" panose="020B0604020202020204" pitchFamily="34" charset="0"/>
              <a:buChar char="-"/>
            </a:pPr>
            <a:endParaRPr lang="fr-FR" sz="400" dirty="0" smtClean="0"/>
          </a:p>
          <a:p>
            <a:pPr lvl="3" algn="just">
              <a:buClr>
                <a:srgbClr val="C00000"/>
              </a:buClr>
              <a:buFont typeface="Arial" panose="020B0604020202020204" pitchFamily="34" charset="0"/>
              <a:buChar char="-"/>
            </a:pPr>
            <a:r>
              <a:rPr lang="fr-FR" dirty="0" smtClean="0"/>
              <a:t>Information effectuée par un document écrit précisant l’identité des membres de la DUP concernés et le nombre d’heures concernées.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179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3" y="116633"/>
            <a:ext cx="6695976" cy="648072"/>
          </a:xfrm>
        </p:spPr>
        <p:txBody>
          <a:bodyPr/>
          <a:lstStyle/>
          <a:p>
            <a:r>
              <a:rPr lang="fr-FR" dirty="0" smtClean="0"/>
              <a:t>Suppression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484784"/>
            <a:ext cx="8135938" cy="4536504"/>
          </a:xfrm>
        </p:spPr>
        <p:txBody>
          <a:bodyPr/>
          <a:lstStyle/>
          <a:p>
            <a:pPr algn="just">
              <a:buClr>
                <a:srgbClr val="C00000"/>
              </a:buClr>
            </a:pPr>
            <a:r>
              <a:rPr lang="fr-FR" dirty="0" smtClean="0"/>
              <a:t>Expiration des mandats :</a:t>
            </a:r>
          </a:p>
          <a:p>
            <a:pPr lvl="2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Décision unilatérale prise après avis de la DUP</a:t>
            </a:r>
          </a:p>
          <a:p>
            <a:pPr lvl="2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Organisation immédiate des élections des DP, CE et CHST</a:t>
            </a:r>
          </a:p>
          <a:p>
            <a:pPr marL="914400" lvl="2" indent="0" algn="just">
              <a:buClr>
                <a:srgbClr val="C00000"/>
              </a:buClr>
              <a:buNone/>
            </a:pPr>
            <a:endParaRPr lang="fr-FR" dirty="0" smtClean="0"/>
          </a:p>
          <a:p>
            <a:pPr algn="just">
              <a:buClr>
                <a:srgbClr val="C00000"/>
              </a:buClr>
            </a:pPr>
            <a:r>
              <a:rPr lang="fr-FR" dirty="0" smtClean="0"/>
              <a:t>Passage sous le seuil des 50 salariés :</a:t>
            </a:r>
          </a:p>
          <a:p>
            <a:pPr lvl="2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Lorsque l’effectif est passé en-dessous de 50 salariés durant 24 mois consécutifs ou non, au cours des 3 années précédant la date de renouvellement du CE</a:t>
            </a:r>
          </a:p>
          <a:p>
            <a:pPr lvl="2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800" dirty="0" smtClean="0"/>
          </a:p>
          <a:p>
            <a:pPr lvl="2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La DUP cesse de plein droit</a:t>
            </a:r>
          </a:p>
          <a:p>
            <a:pPr lvl="2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800" dirty="0" smtClean="0"/>
          </a:p>
          <a:p>
            <a:pPr lvl="2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Les DP continuent d’exercer leur mandat jusqu’à leur terme.</a:t>
            </a:r>
          </a:p>
        </p:txBody>
      </p:sp>
    </p:spTree>
    <p:extLst>
      <p:ext uri="{BB962C8B-B14F-4D97-AF65-F5344CB8AC3E}">
        <p14:creationId xmlns:p14="http://schemas.microsoft.com/office/powerpoint/2010/main" val="357881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413" y="116633"/>
            <a:ext cx="6264275" cy="864096"/>
          </a:xfrm>
        </p:spPr>
        <p:txBody>
          <a:bodyPr/>
          <a:lstStyle/>
          <a:p>
            <a:r>
              <a:rPr lang="fr-FR" dirty="0" smtClean="0"/>
              <a:t>Suppression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1340768"/>
            <a:ext cx="8135938" cy="4752057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fr-FR" dirty="0" smtClean="0"/>
              <a:t>Passage au-dessus de 300 salariés</a:t>
            </a:r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Les mandats des membres de la DUP sont exercés jusqu’à leur terme</a:t>
            </a:r>
          </a:p>
          <a:p>
            <a:pPr marL="457200" lvl="1" indent="0" algn="just">
              <a:buClr>
                <a:srgbClr val="C00000"/>
              </a:buClr>
              <a:buNone/>
            </a:pPr>
            <a:endParaRPr lang="fr-FR" sz="14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Après l’expiration des mandats si, au jour du 1</a:t>
            </a:r>
            <a:r>
              <a:rPr lang="fr-FR" baseline="30000" dirty="0" smtClean="0"/>
              <a:t>er</a:t>
            </a:r>
            <a:r>
              <a:rPr lang="fr-FR" dirty="0" smtClean="0"/>
              <a:t> tour de scrutin, l’effectif est d’au moins 300 salariés :</a:t>
            </a:r>
          </a:p>
          <a:p>
            <a:pPr marL="457200" lvl="1" indent="0" algn="just">
              <a:buClr>
                <a:srgbClr val="C00000"/>
              </a:buClr>
              <a:buNone/>
            </a:pPr>
            <a:endParaRPr lang="fr-FR" sz="800" dirty="0" smtClean="0"/>
          </a:p>
          <a:p>
            <a:pPr lvl="2" algn="just">
              <a:buClr>
                <a:srgbClr val="C00000"/>
              </a:buClr>
            </a:pPr>
            <a:r>
              <a:rPr lang="fr-FR" dirty="0" smtClean="0"/>
              <a:t>L’employeur met en place par accord le regroupement des institutions représentatives du personnel</a:t>
            </a:r>
          </a:p>
          <a:p>
            <a:pPr marL="914400" lvl="2" indent="0" algn="just">
              <a:buClr>
                <a:srgbClr val="C00000"/>
              </a:buClr>
              <a:buNone/>
            </a:pPr>
            <a:endParaRPr lang="fr-FR" sz="400" dirty="0" smtClean="0"/>
          </a:p>
          <a:p>
            <a:pPr marL="914400" lvl="2" indent="0" algn="just">
              <a:buClr>
                <a:srgbClr val="C00000"/>
              </a:buClr>
              <a:buNone/>
            </a:pPr>
            <a:r>
              <a:rPr lang="fr-FR" dirty="0" smtClean="0"/>
              <a:t>Ou</a:t>
            </a:r>
          </a:p>
          <a:p>
            <a:pPr marL="914400" lvl="2" indent="0" algn="just">
              <a:buClr>
                <a:srgbClr val="C00000"/>
              </a:buClr>
              <a:buNone/>
            </a:pPr>
            <a:endParaRPr lang="fr-FR" sz="400" dirty="0" smtClean="0"/>
          </a:p>
          <a:p>
            <a:pPr lvl="2" algn="just">
              <a:buClr>
                <a:srgbClr val="C00000"/>
              </a:buClr>
            </a:pPr>
            <a:r>
              <a:rPr lang="fr-FR" dirty="0" smtClean="0"/>
              <a:t>L’employeur procède à la mise en place de chacune des instances représentatives :  DP, CE et CHSCT.</a:t>
            </a:r>
          </a:p>
          <a:p>
            <a:pPr lvl="2">
              <a:buClr>
                <a:srgbClr val="C00000"/>
              </a:buClr>
            </a:pPr>
            <a:endParaRPr lang="fr-FR" dirty="0" smtClean="0"/>
          </a:p>
          <a:p>
            <a:pPr lvl="2"/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883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411413" y="188641"/>
            <a:ext cx="6264275" cy="720080"/>
          </a:xfrm>
        </p:spPr>
        <p:txBody>
          <a:bodyPr/>
          <a:lstStyle/>
          <a:p>
            <a:r>
              <a:rPr lang="fr-FR" dirty="0" smtClean="0"/>
              <a:t>Entrée en vigueur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611560" y="1412776"/>
            <a:ext cx="8135938" cy="4392488"/>
          </a:xfrm>
        </p:spPr>
        <p:txBody>
          <a:bodyPr/>
          <a:lstStyle/>
          <a:p>
            <a:pPr marL="457200" lvl="1" indent="0" algn="just">
              <a:buClr>
                <a:srgbClr val="00CC00"/>
              </a:buClr>
              <a:buNone/>
            </a:pPr>
            <a:endParaRPr lang="fr-FR" sz="1000" dirty="0" smtClean="0"/>
          </a:p>
          <a:p>
            <a:pPr marL="514350" indent="-457200" algn="just">
              <a:buClr>
                <a:srgbClr val="C00000"/>
              </a:buClr>
            </a:pPr>
            <a:r>
              <a:rPr lang="fr-FR" sz="2400" dirty="0" smtClean="0"/>
              <a:t>Entrée en vigueur : 25 mars 2016</a:t>
            </a:r>
          </a:p>
          <a:p>
            <a:pPr marL="57150" indent="0">
              <a:buClr>
                <a:srgbClr val="C00000"/>
              </a:buClr>
              <a:buNone/>
            </a:pPr>
            <a:endParaRPr lang="fr-FR" sz="2400" dirty="0" smtClean="0"/>
          </a:p>
          <a:p>
            <a:pPr marL="514350" indent="-457200" algn="just">
              <a:buClr>
                <a:srgbClr val="C00000"/>
              </a:buClr>
            </a:pPr>
            <a:r>
              <a:rPr lang="fr-FR" sz="2400" dirty="0" smtClean="0"/>
              <a:t>Dispositions transitoires : les DUP en place lors de l’entrée en vigueur de la loi </a:t>
            </a:r>
          </a:p>
          <a:p>
            <a:pPr marL="57150" indent="0" algn="just">
              <a:buClr>
                <a:srgbClr val="C00000"/>
              </a:buClr>
              <a:buNone/>
            </a:pPr>
            <a:endParaRPr lang="fr-FR" sz="800" b="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000" dirty="0" smtClean="0"/>
              <a:t>L’employeur peut décider de maintenir la DUP ancienne version dans la limite de deux cycles électoraux suivant la fin des mandats en cours à la date d’entrée en vigueur de l’article</a:t>
            </a:r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000" dirty="0" smtClean="0"/>
              <a:t>A l’issue de cette période : mise en place de la DUP nouvelle version ou des 3 institutions distinctes</a:t>
            </a:r>
            <a:endParaRPr lang="fr-FR" sz="2000" b="0" dirty="0" smtClean="0"/>
          </a:p>
          <a:p>
            <a:pPr marL="57150" indent="0">
              <a:buClr>
                <a:srgbClr val="00CC00"/>
              </a:buClr>
              <a:buNone/>
            </a:pPr>
            <a:endParaRPr lang="fr-FR" dirty="0" smtClean="0"/>
          </a:p>
          <a:p>
            <a:pPr marL="57150" indent="0">
              <a:buClr>
                <a:srgbClr val="00CC00"/>
              </a:buClr>
              <a:buNone/>
            </a:pPr>
            <a:endParaRPr lang="fr-FR" sz="400" b="0" dirty="0" smtClean="0"/>
          </a:p>
          <a:p>
            <a:pPr lvl="1" algn="just">
              <a:buClr>
                <a:srgbClr val="00CC00"/>
              </a:buClr>
            </a:pPr>
            <a:endParaRPr lang="fr-FR" dirty="0" smtClean="0"/>
          </a:p>
          <a:p>
            <a:pPr marL="457200" lvl="1" indent="0" algn="just">
              <a:buClr>
                <a:srgbClr val="00CC00"/>
              </a:buClr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355106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39552" y="2784142"/>
            <a:ext cx="7916416" cy="1364938"/>
          </a:xfrm>
        </p:spPr>
        <p:txBody>
          <a:bodyPr/>
          <a:lstStyle/>
          <a:p>
            <a:r>
              <a:rPr lang="fr-FR" sz="3200" dirty="0" smtClean="0"/>
              <a:t>2. Entreprises de plus de 300 salariés : 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 smtClean="0"/>
              <a:t> instance regroupée</a:t>
            </a:r>
            <a:endParaRPr lang="fr-FR" sz="32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>
          <a:xfrm>
            <a:off x="2915816" y="6093296"/>
            <a:ext cx="1905000" cy="457200"/>
          </a:xfrm>
        </p:spPr>
        <p:txBody>
          <a:bodyPr/>
          <a:lstStyle/>
          <a:p>
            <a:pPr>
              <a:defRPr/>
            </a:pPr>
            <a:fld id="{E16F6E55-14BF-4214-B8CA-4F43B8EB16D1}" type="slidenum">
              <a:rPr lang="fr-FR" smtClean="0"/>
              <a:pPr>
                <a:defRPr/>
              </a:pPr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67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411413" y="188641"/>
            <a:ext cx="6264275" cy="720080"/>
          </a:xfrm>
        </p:spPr>
        <p:txBody>
          <a:bodyPr/>
          <a:lstStyle/>
          <a:p>
            <a:r>
              <a:rPr lang="fr-FR" dirty="0" smtClean="0"/>
              <a:t>Formes du regroupement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683568" y="1844824"/>
            <a:ext cx="8064896" cy="3456384"/>
          </a:xfrm>
        </p:spPr>
        <p:txBody>
          <a:bodyPr/>
          <a:lstStyle/>
          <a:p>
            <a:pPr marL="457200" lvl="1" indent="0" algn="just">
              <a:buClr>
                <a:srgbClr val="00CC00"/>
              </a:buClr>
              <a:buNone/>
            </a:pPr>
            <a:endParaRPr lang="fr-FR" sz="1000" dirty="0" smtClean="0"/>
          </a:p>
          <a:p>
            <a:pPr marL="514350" indent="-457200" algn="just">
              <a:buClr>
                <a:srgbClr val="C00000"/>
              </a:buClr>
            </a:pPr>
            <a:r>
              <a:rPr lang="fr-FR" sz="2400" dirty="0" smtClean="0"/>
              <a:t>Regroupement des délégués du personnel, du comité d’entreprise ou du CHSCT au sein d’une même instance</a:t>
            </a:r>
          </a:p>
          <a:p>
            <a:pPr marL="514350" indent="-457200" algn="just">
              <a:buClr>
                <a:srgbClr val="C00000"/>
              </a:buClr>
            </a:pPr>
            <a:endParaRPr lang="fr-FR" sz="800" dirty="0" smtClean="0"/>
          </a:p>
          <a:p>
            <a:pPr marL="57150" indent="0">
              <a:buClr>
                <a:srgbClr val="C00000"/>
              </a:buClr>
              <a:buNone/>
            </a:pPr>
            <a:r>
              <a:rPr lang="fr-FR" sz="2400" dirty="0" smtClean="0"/>
              <a:t>OU</a:t>
            </a:r>
          </a:p>
          <a:p>
            <a:pPr marL="57150" indent="0">
              <a:buClr>
                <a:srgbClr val="C00000"/>
              </a:buClr>
              <a:buNone/>
            </a:pPr>
            <a:endParaRPr lang="fr-FR" sz="800" dirty="0"/>
          </a:p>
          <a:p>
            <a:pPr marL="514350" indent="-457200" algn="just">
              <a:buClr>
                <a:srgbClr val="C00000"/>
              </a:buClr>
            </a:pPr>
            <a:r>
              <a:rPr lang="fr-FR" sz="2400" dirty="0" smtClean="0"/>
              <a:t>Regroupement de deux de ces institutions au sein d’une même instance</a:t>
            </a:r>
          </a:p>
          <a:p>
            <a:pPr marL="57150" indent="0">
              <a:buClr>
                <a:srgbClr val="00CC00"/>
              </a:buClr>
              <a:buNone/>
            </a:pPr>
            <a:endParaRPr lang="fr-FR" sz="1400" dirty="0" smtClean="0"/>
          </a:p>
          <a:p>
            <a:pPr marL="57150" indent="0">
              <a:buClr>
                <a:srgbClr val="00CC00"/>
              </a:buClr>
              <a:buNone/>
            </a:pPr>
            <a:endParaRPr lang="fr-FR" dirty="0" smtClean="0"/>
          </a:p>
          <a:p>
            <a:pPr marL="57150" indent="0">
              <a:buClr>
                <a:srgbClr val="00CC00"/>
              </a:buClr>
              <a:buNone/>
            </a:pPr>
            <a:endParaRPr lang="fr-FR" sz="400" b="0" dirty="0" smtClean="0"/>
          </a:p>
          <a:p>
            <a:pPr lvl="1" algn="just">
              <a:buClr>
                <a:srgbClr val="00CC00"/>
              </a:buClr>
            </a:pPr>
            <a:endParaRPr lang="fr-FR" dirty="0" smtClean="0"/>
          </a:p>
          <a:p>
            <a:pPr marL="457200" lvl="1" indent="0" algn="just">
              <a:buClr>
                <a:srgbClr val="00CC00"/>
              </a:buClr>
              <a:buNone/>
            </a:pPr>
            <a:endParaRPr lang="fr-FR" sz="1400" dirty="0" smtClean="0"/>
          </a:p>
          <a:p>
            <a:pPr lvl="1" algn="just">
              <a:buClr>
                <a:srgbClr val="00CC00"/>
              </a:buClr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9864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411413" y="116633"/>
            <a:ext cx="6264275" cy="720079"/>
          </a:xfrm>
        </p:spPr>
        <p:txBody>
          <a:bodyPr/>
          <a:lstStyle/>
          <a:p>
            <a:r>
              <a:rPr lang="fr-FR" dirty="0" smtClean="0"/>
              <a:t>Mise en place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755576" y="1412776"/>
            <a:ext cx="7704856" cy="4680520"/>
          </a:xfrm>
        </p:spPr>
        <p:txBody>
          <a:bodyPr/>
          <a:lstStyle/>
          <a:p>
            <a:pPr marL="400050">
              <a:buClr>
                <a:srgbClr val="C00000"/>
              </a:buClr>
            </a:pPr>
            <a:r>
              <a:rPr lang="fr-FR" dirty="0" smtClean="0"/>
              <a:t>Conclusion d’un accord majoritaire :</a:t>
            </a:r>
          </a:p>
          <a:p>
            <a:pPr marL="400050">
              <a:buClr>
                <a:srgbClr val="C00000"/>
              </a:buClr>
            </a:pPr>
            <a:endParaRPr lang="fr-FR" sz="800" dirty="0" smtClean="0"/>
          </a:p>
          <a:p>
            <a:pPr marL="800100"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Accord conclu par une ou plusieurs organisations syndicales de salariés représentatives ayant recueilli au moins 50 % des suffrages exprimés, quel que soit le nombre de votants, en faveur d’organisations représentatives au premier tour des élections des titulaires au CE ou de la DUP ou des DP</a:t>
            </a:r>
          </a:p>
          <a:p>
            <a:pPr marL="800100" lvl="1" algn="just">
              <a:buClr>
                <a:srgbClr val="C00000"/>
              </a:buClr>
            </a:pPr>
            <a:endParaRPr lang="fr-FR" sz="1800" b="0" dirty="0" smtClean="0"/>
          </a:p>
          <a:p>
            <a:pPr marL="400050" algn="just">
              <a:buClr>
                <a:srgbClr val="C00000"/>
              </a:buClr>
            </a:pPr>
            <a:r>
              <a:rPr lang="fr-FR" dirty="0" smtClean="0"/>
              <a:t>Moment de la mise en place :</a:t>
            </a:r>
          </a:p>
          <a:p>
            <a:pPr marL="57150" indent="0" algn="just">
              <a:buClr>
                <a:srgbClr val="C00000"/>
              </a:buClr>
              <a:buNone/>
            </a:pPr>
            <a:endParaRPr lang="fr-FR" sz="800" dirty="0" smtClean="0"/>
          </a:p>
          <a:p>
            <a:pPr marL="800100"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Lors de la constitution ou du renouvellement de l’une des </a:t>
            </a:r>
            <a:br>
              <a:rPr lang="fr-FR" sz="1800" b="0" dirty="0" smtClean="0"/>
            </a:br>
            <a:r>
              <a:rPr lang="fr-FR" sz="1800" b="0" dirty="0" smtClean="0"/>
              <a:t>3 institutions,</a:t>
            </a:r>
          </a:p>
          <a:p>
            <a:pPr marL="685800" lvl="1" indent="-17145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800" b="0" dirty="0" smtClean="0"/>
          </a:p>
          <a:p>
            <a:pPr marL="800100"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L’accord majoritaire devra prévoir la prorogation ou la réduction des mandats des autres institutions qui ne sont pas arrivés à leur terme.</a:t>
            </a:r>
          </a:p>
          <a:p>
            <a:pPr marL="57150" indent="0">
              <a:buClr>
                <a:srgbClr val="00CC00"/>
              </a:buClr>
              <a:buNone/>
            </a:pPr>
            <a:endParaRPr lang="fr-FR" dirty="0" smtClean="0"/>
          </a:p>
          <a:p>
            <a:pPr marL="57150" indent="0">
              <a:buClr>
                <a:srgbClr val="00CC00"/>
              </a:buClr>
              <a:buNone/>
            </a:pPr>
            <a:endParaRPr lang="fr-FR" sz="400" b="0" dirty="0" smtClean="0"/>
          </a:p>
          <a:p>
            <a:pPr lvl="1" algn="just">
              <a:buClr>
                <a:srgbClr val="00CC00"/>
              </a:buClr>
            </a:pPr>
            <a:endParaRPr lang="fr-FR" dirty="0" smtClean="0"/>
          </a:p>
          <a:p>
            <a:pPr marL="457200" lvl="1" indent="0" algn="just">
              <a:buClr>
                <a:srgbClr val="00CC00"/>
              </a:buClr>
              <a:buNone/>
            </a:pPr>
            <a:endParaRPr lang="fr-FR" sz="1400" dirty="0" smtClean="0"/>
          </a:p>
          <a:p>
            <a:pPr lvl="1" algn="just">
              <a:buClr>
                <a:srgbClr val="00CC00"/>
              </a:buClr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130837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80920" cy="1724978"/>
          </a:xfrm>
        </p:spPr>
        <p:txBody>
          <a:bodyPr/>
          <a:lstStyle/>
          <a:p>
            <a:r>
              <a:rPr lang="fr-FR" sz="3200" dirty="0" smtClean="0"/>
              <a:t>1. Entreprises de moins de 300 salariés :</a:t>
            </a:r>
            <a:br>
              <a:rPr lang="fr-FR" sz="3200" dirty="0" smtClean="0"/>
            </a:br>
            <a:r>
              <a:rPr lang="fr-FR" sz="800" dirty="0" smtClean="0"/>
              <a:t/>
            </a:r>
            <a:br>
              <a:rPr lang="fr-FR" sz="800" dirty="0" smtClean="0"/>
            </a:br>
            <a:r>
              <a:rPr lang="fr-FR" sz="3200" dirty="0" smtClean="0"/>
              <a:t>La délégation unique du personnel</a:t>
            </a:r>
            <a:endParaRPr lang="fr-FR" sz="32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>
          <a:xfrm>
            <a:off x="2915816" y="6165304"/>
            <a:ext cx="1905000" cy="457200"/>
          </a:xfrm>
        </p:spPr>
        <p:txBody>
          <a:bodyPr/>
          <a:lstStyle/>
          <a:p>
            <a:pPr>
              <a:defRPr/>
            </a:pPr>
            <a:fld id="{E16F6E55-14BF-4214-B8CA-4F43B8EB16D1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174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555776" y="188640"/>
            <a:ext cx="6264275" cy="648071"/>
          </a:xfrm>
        </p:spPr>
        <p:txBody>
          <a:bodyPr/>
          <a:lstStyle/>
          <a:p>
            <a:r>
              <a:rPr lang="fr-FR" dirty="0" smtClean="0"/>
              <a:t>Fonctionnement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827584" y="1340768"/>
            <a:ext cx="7704856" cy="4968552"/>
          </a:xfrm>
        </p:spPr>
        <p:txBody>
          <a:bodyPr/>
          <a:lstStyle/>
          <a:p>
            <a:pPr marL="514350" indent="-457200" algn="just">
              <a:buClr>
                <a:srgbClr val="C00000"/>
              </a:buClr>
            </a:pPr>
            <a:r>
              <a:rPr lang="fr-FR" sz="2400" dirty="0" smtClean="0"/>
              <a:t>Détermination des modalités de fonctionnement par accord</a:t>
            </a:r>
          </a:p>
          <a:p>
            <a:pPr marL="514350" indent="-457200" algn="just">
              <a:buClr>
                <a:srgbClr val="C00000"/>
              </a:buClr>
            </a:pPr>
            <a:r>
              <a:rPr lang="fr-FR" sz="2400" dirty="0" smtClean="0"/>
              <a:t>L’accord fixe :</a:t>
            </a:r>
            <a:endParaRPr lang="fr-FR" dirty="0" smtClean="0"/>
          </a:p>
          <a:p>
            <a:pPr marL="57150" indent="0">
              <a:buClr>
                <a:srgbClr val="C00000"/>
              </a:buClr>
              <a:buNone/>
            </a:pPr>
            <a:r>
              <a:rPr lang="fr-FR" sz="800" dirty="0" smtClean="0"/>
              <a:t> </a:t>
            </a:r>
          </a:p>
          <a:p>
            <a:pPr marL="800100"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Le nombre minimal de réunions (au moins une tous les 2 mois),</a:t>
            </a:r>
          </a:p>
          <a:p>
            <a:pPr marL="800100"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Les modalités selon lesquelles l’ordre du jour est établi et communiqué aux représentants du personnel,</a:t>
            </a:r>
          </a:p>
          <a:p>
            <a:pPr marL="800100"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Le rôle respectif des membres titulaires et des membres suppléants,</a:t>
            </a:r>
          </a:p>
          <a:p>
            <a:pPr marL="800100"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Le nombre d’heures de délégation :</a:t>
            </a:r>
          </a:p>
          <a:p>
            <a:pPr marL="1257300" lvl="2" indent="-285750" algn="just">
              <a:buClr>
                <a:srgbClr val="C00000"/>
              </a:buClr>
              <a:buFont typeface="Arial" panose="020B0604020202020204" pitchFamily="34" charset="0"/>
              <a:buChar char="-"/>
            </a:pPr>
            <a:r>
              <a:rPr lang="fr-FR" sz="1600" dirty="0" smtClean="0"/>
              <a:t>Ce nombre ne peut être inférieur au seuil fixé par décret</a:t>
            </a:r>
          </a:p>
          <a:p>
            <a:pPr marL="800100"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Le nombre minimal des réunions de l’instance consacrées aux questions d’hygiène et de sécurité  (au moins 4 par an),</a:t>
            </a:r>
          </a:p>
          <a:p>
            <a:pPr marL="857250" lvl="1" indent="-34290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dirty="0" smtClean="0"/>
              <a:t>Le nombre de jours de formation (un nombre minimum fixé par décret).</a:t>
            </a:r>
          </a:p>
          <a:p>
            <a:pPr marL="57150" indent="0" algn="just">
              <a:buClr>
                <a:srgbClr val="00CC00"/>
              </a:buClr>
              <a:buNone/>
            </a:pPr>
            <a:endParaRPr lang="fr-FR" sz="2000" dirty="0" smtClean="0"/>
          </a:p>
          <a:p>
            <a:pPr marL="57150" indent="0">
              <a:buClr>
                <a:srgbClr val="00CC00"/>
              </a:buClr>
              <a:buNone/>
            </a:pPr>
            <a:endParaRPr lang="fr-FR" sz="400" b="0" dirty="0" smtClean="0"/>
          </a:p>
          <a:p>
            <a:pPr lvl="1" algn="just">
              <a:buClr>
                <a:srgbClr val="00CC00"/>
              </a:buClr>
            </a:pPr>
            <a:endParaRPr lang="fr-FR" dirty="0" smtClean="0"/>
          </a:p>
          <a:p>
            <a:pPr marL="457200" lvl="1" indent="0" algn="just">
              <a:buClr>
                <a:srgbClr val="00CC00"/>
              </a:buClr>
              <a:buNone/>
            </a:pPr>
            <a:endParaRPr lang="fr-FR" sz="1400" dirty="0" smtClean="0"/>
          </a:p>
          <a:p>
            <a:pPr lvl="1" algn="just">
              <a:buClr>
                <a:srgbClr val="00CC00"/>
              </a:buClr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93364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1721" y="116631"/>
            <a:ext cx="6623968" cy="648073"/>
          </a:xfrm>
        </p:spPr>
        <p:txBody>
          <a:bodyPr/>
          <a:lstStyle/>
          <a:p>
            <a:r>
              <a:rPr lang="fr-FR" dirty="0" smtClean="0"/>
              <a:t>Fonctionnement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484784"/>
            <a:ext cx="7632848" cy="4608041"/>
          </a:xfrm>
        </p:spPr>
        <p:txBody>
          <a:bodyPr/>
          <a:lstStyle/>
          <a:p>
            <a:pPr algn="just">
              <a:spcBef>
                <a:spcPts val="0"/>
              </a:spcBef>
              <a:buClr>
                <a:srgbClr val="C00000"/>
              </a:buClr>
            </a:pPr>
            <a:r>
              <a:rPr lang="fr-FR" sz="2200" dirty="0" smtClean="0"/>
              <a:t>Absence de détermination des modalités de fonctionnement par accord, le</a:t>
            </a:r>
            <a:r>
              <a:rPr lang="fr-FR" sz="2000" dirty="0" smtClean="0"/>
              <a:t> code du travail détermine</a:t>
            </a:r>
            <a:r>
              <a:rPr lang="fr-FR" dirty="0"/>
              <a:t> </a:t>
            </a:r>
            <a:r>
              <a:rPr lang="fr-FR" sz="2200" dirty="0" smtClean="0"/>
              <a:t>:</a:t>
            </a:r>
          </a:p>
          <a:p>
            <a:pPr algn="just">
              <a:spcBef>
                <a:spcPts val="0"/>
              </a:spcBef>
              <a:buClr>
                <a:srgbClr val="C00000"/>
              </a:buClr>
            </a:pPr>
            <a:endParaRPr lang="fr-FR" sz="800" dirty="0" smtClean="0"/>
          </a:p>
          <a:p>
            <a:pPr lvl="1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dirty="0" smtClean="0"/>
              <a:t>Le nombre de représentants</a:t>
            </a:r>
          </a:p>
          <a:p>
            <a:pPr lvl="1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dirty="0" smtClean="0"/>
              <a:t>Le nombre de jours de formation et d’heures de délégation</a:t>
            </a:r>
          </a:p>
          <a:p>
            <a:pPr marL="914400" lvl="2" indent="0" algn="just">
              <a:buClr>
                <a:srgbClr val="C00000"/>
              </a:buClr>
              <a:buNone/>
            </a:pPr>
            <a:endParaRPr lang="fr-FR" sz="1600" dirty="0" smtClean="0"/>
          </a:p>
          <a:p>
            <a:pPr algn="just">
              <a:buClr>
                <a:srgbClr val="C00000"/>
              </a:buClr>
            </a:pPr>
            <a:r>
              <a:rPr lang="fr-FR" sz="2200" dirty="0" smtClean="0"/>
              <a:t>Les autres règles de fonctionnement sont celles prévues :</a:t>
            </a:r>
          </a:p>
          <a:p>
            <a:pPr marL="0" indent="0" algn="just">
              <a:buClr>
                <a:srgbClr val="C00000"/>
              </a:buClr>
              <a:buNone/>
            </a:pPr>
            <a:endParaRPr lang="fr-FR" sz="8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dirty="0" smtClean="0"/>
              <a:t>Pour le CE, lorsque l’instance unique procède au regroupement notamment du CE,</a:t>
            </a:r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18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dirty="0" smtClean="0"/>
              <a:t>Pour le CHSCT, lorsque l’instance unique ne procède pas au regroupement du CE (fusion vise le CHSCT et les DP).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06234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979713" y="116633"/>
            <a:ext cx="6695976" cy="720079"/>
          </a:xfrm>
        </p:spPr>
        <p:txBody>
          <a:bodyPr/>
          <a:lstStyle/>
          <a:p>
            <a:r>
              <a:rPr lang="fr-FR" dirty="0" smtClean="0"/>
              <a:t>Composition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683568" y="1412776"/>
            <a:ext cx="7920880" cy="4680520"/>
          </a:xfrm>
        </p:spPr>
        <p:txBody>
          <a:bodyPr/>
          <a:lstStyle/>
          <a:p>
            <a:pPr marL="514350" indent="-457200" algn="just">
              <a:buClr>
                <a:srgbClr val="C00000"/>
              </a:buClr>
            </a:pPr>
            <a:r>
              <a:rPr lang="fr-FR" sz="2200" dirty="0" smtClean="0"/>
              <a:t>Représentants titulaires et suppléants élus selon les règles régissant les élections professionnels au CE si l’instance intègre ce dernier (dans le cas contraire, celles régissant les élections des DP)</a:t>
            </a:r>
          </a:p>
          <a:p>
            <a:pPr marL="57150" indent="0" algn="just">
              <a:buClr>
                <a:srgbClr val="C00000"/>
              </a:buClr>
              <a:buNone/>
            </a:pPr>
            <a:endParaRPr lang="fr-FR" sz="4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dirty="0"/>
              <a:t>Le nombre de représentants est fixé par l’accord collectif sans pouvoir être inférieur aux seuils définis par décret.</a:t>
            </a:r>
          </a:p>
          <a:p>
            <a:pPr lvl="2" algn="just">
              <a:buClr>
                <a:srgbClr val="C00000"/>
              </a:buClr>
              <a:buFont typeface="Arial" panose="020B0604020202020204" pitchFamily="34" charset="0"/>
              <a:buChar char="-"/>
            </a:pPr>
            <a:endParaRPr lang="fr-FR" sz="1600" dirty="0" smtClean="0"/>
          </a:p>
          <a:p>
            <a:pPr marL="514350" indent="-457200" algn="just">
              <a:buClr>
                <a:srgbClr val="C00000"/>
              </a:buClr>
            </a:pPr>
            <a:r>
              <a:rPr lang="fr-FR" sz="2200" dirty="0" smtClean="0"/>
              <a:t>Représentants avec voix consultative :</a:t>
            </a:r>
          </a:p>
          <a:p>
            <a:pPr marL="57150" indent="0" algn="just">
              <a:buClr>
                <a:srgbClr val="C00000"/>
              </a:buClr>
              <a:buNone/>
            </a:pPr>
            <a:endParaRPr lang="fr-FR" sz="800" dirty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dirty="0" smtClean="0"/>
              <a:t>Représentants syndicaux au CE: ils assistent aux réunions de l’instance « unique » portant sur les attributions dévolues au CE,</a:t>
            </a:r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8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dirty="0" smtClean="0"/>
              <a:t>Personnes  pouvant assister aux réunions du CHSCT avec voix consultative (médecin du travail, inspecteur du travail, responsable du service de santé et des conditions de travail…).</a:t>
            </a:r>
          </a:p>
          <a:p>
            <a:pPr lvl="1" algn="just">
              <a:buClr>
                <a:srgbClr val="C00000"/>
              </a:buClr>
              <a:buFont typeface="Arial" panose="020B0604020202020204" pitchFamily="34" charset="0"/>
              <a:buChar char="-"/>
            </a:pPr>
            <a:endParaRPr lang="fr-FR" sz="1800" dirty="0" smtClean="0"/>
          </a:p>
          <a:p>
            <a:pPr marL="628650" lvl="1" indent="-171450">
              <a:buClr>
                <a:srgbClr val="00CC00"/>
              </a:buClr>
            </a:pPr>
            <a:endParaRPr lang="fr-FR" sz="1600" dirty="0" smtClean="0"/>
          </a:p>
          <a:p>
            <a:pPr marL="1028700" lvl="2" indent="-171450">
              <a:buClr>
                <a:srgbClr val="00CC00"/>
              </a:buClr>
            </a:pPr>
            <a:endParaRPr lang="fr-FR" sz="1200" dirty="0" smtClean="0"/>
          </a:p>
          <a:p>
            <a:pPr marL="57150" indent="0" algn="just">
              <a:buClr>
                <a:srgbClr val="00CC00"/>
              </a:buClr>
              <a:buNone/>
            </a:pPr>
            <a:endParaRPr lang="fr-FR" sz="2000" dirty="0" smtClean="0"/>
          </a:p>
          <a:p>
            <a:pPr marL="57150" indent="0">
              <a:buClr>
                <a:srgbClr val="00CC00"/>
              </a:buClr>
              <a:buNone/>
            </a:pPr>
            <a:endParaRPr lang="fr-FR" sz="400" b="0" dirty="0" smtClean="0"/>
          </a:p>
          <a:p>
            <a:pPr lvl="1" algn="just">
              <a:buClr>
                <a:srgbClr val="00CC00"/>
              </a:buClr>
            </a:pPr>
            <a:endParaRPr lang="fr-FR" dirty="0" smtClean="0"/>
          </a:p>
          <a:p>
            <a:pPr marL="457200" lvl="1" indent="0" algn="just">
              <a:buClr>
                <a:srgbClr val="00CC00"/>
              </a:buClr>
              <a:buNone/>
            </a:pPr>
            <a:endParaRPr lang="fr-FR" sz="1400" dirty="0" smtClean="0"/>
          </a:p>
          <a:p>
            <a:pPr lvl="1" algn="just">
              <a:buClr>
                <a:srgbClr val="00CC00"/>
              </a:buClr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86642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835697" y="116632"/>
            <a:ext cx="6839992" cy="792088"/>
          </a:xfrm>
        </p:spPr>
        <p:txBody>
          <a:bodyPr/>
          <a:lstStyle/>
          <a:p>
            <a:r>
              <a:rPr lang="fr-FR" dirty="0" smtClean="0"/>
              <a:t>Regroupement DP / CE / CHSCT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115616" y="2276872"/>
            <a:ext cx="7056784" cy="3240360"/>
          </a:xfrm>
        </p:spPr>
        <p:txBody>
          <a:bodyPr/>
          <a:lstStyle/>
          <a:p>
            <a:pPr marL="57150" indent="0">
              <a:buClr>
                <a:srgbClr val="00CC00"/>
              </a:buClr>
              <a:buNone/>
            </a:pPr>
            <a:endParaRPr lang="fr-FR" sz="800" dirty="0"/>
          </a:p>
          <a:p>
            <a:pPr marL="57150" indent="0">
              <a:buClr>
                <a:srgbClr val="00CC00"/>
              </a:buClr>
              <a:buNone/>
            </a:pPr>
            <a:endParaRPr lang="fr-FR" sz="800" dirty="0" smtClean="0"/>
          </a:p>
          <a:p>
            <a:pPr marL="57150" indent="0" algn="just">
              <a:buClr>
                <a:srgbClr val="00CC00"/>
              </a:buClr>
              <a:buNone/>
            </a:pPr>
            <a:endParaRPr lang="fr-FR" sz="2000" dirty="0" smtClean="0"/>
          </a:p>
          <a:p>
            <a:pPr marL="57150" indent="0">
              <a:buClr>
                <a:srgbClr val="00CC00"/>
              </a:buClr>
              <a:buNone/>
            </a:pPr>
            <a:endParaRPr lang="fr-FR" sz="400" b="0" dirty="0" smtClean="0"/>
          </a:p>
          <a:p>
            <a:pPr lvl="1" algn="just">
              <a:buClr>
                <a:srgbClr val="00CC00"/>
              </a:buClr>
            </a:pPr>
            <a:endParaRPr lang="fr-FR" dirty="0" smtClean="0"/>
          </a:p>
          <a:p>
            <a:pPr marL="457200" lvl="1" indent="0" algn="just">
              <a:buClr>
                <a:srgbClr val="00CC00"/>
              </a:buClr>
              <a:buNone/>
            </a:pPr>
            <a:endParaRPr lang="fr-FR" sz="1400" dirty="0" smtClean="0"/>
          </a:p>
          <a:p>
            <a:pPr lvl="1" algn="just">
              <a:buClr>
                <a:srgbClr val="00CC00"/>
              </a:buClr>
            </a:pPr>
            <a:endParaRPr lang="fr-FR" sz="2800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79683"/>
              </p:ext>
            </p:extLst>
          </p:nvPr>
        </p:nvGraphicFramePr>
        <p:xfrm>
          <a:off x="1620328" y="1700808"/>
          <a:ext cx="5904000" cy="2744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703752"/>
                <a:gridCol w="1968000"/>
              </a:tblGrid>
              <a:tr h="93013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Nombre </a:t>
                      </a:r>
                    </a:p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de salariés</a:t>
                      </a: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/>
                    </a:p>
                    <a:p>
                      <a:pPr algn="ctr"/>
                      <a:r>
                        <a:rPr lang="fr-FR" sz="2000" dirty="0" smtClean="0"/>
                        <a:t>Nombre</a:t>
                      </a:r>
                      <a:r>
                        <a:rPr lang="fr-FR" sz="2000" baseline="0" dirty="0" smtClean="0"/>
                        <a:t>  </a:t>
                      </a:r>
                    </a:p>
                    <a:p>
                      <a:pPr algn="ctr"/>
                      <a:r>
                        <a:rPr lang="fr-FR" sz="2000" baseline="0" dirty="0" smtClean="0"/>
                        <a:t>de titulaires</a:t>
                      </a:r>
                    </a:p>
                    <a:p>
                      <a:pPr algn="ctr"/>
                      <a:endParaRPr lang="fr-FR" sz="2000" dirty="0"/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Nombre </a:t>
                      </a:r>
                    </a:p>
                    <a:p>
                      <a:pPr algn="ctr"/>
                      <a:r>
                        <a:rPr lang="fr-FR" sz="2000" dirty="0" smtClean="0"/>
                        <a:t>de suppléants</a:t>
                      </a:r>
                      <a:endParaRPr lang="fr-FR" sz="2000" dirty="0"/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478036"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Moins de 300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</a:t>
                      </a:r>
                      <a:endParaRPr lang="fr-FR" sz="2000" dirty="0"/>
                    </a:p>
                  </a:txBody>
                  <a:tcPr/>
                </a:tc>
              </a:tr>
              <a:tr h="478036"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/>
                        <a:t>300 à 999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10</a:t>
                      </a:r>
                      <a:endParaRPr lang="fr-FR" sz="2000" dirty="0"/>
                    </a:p>
                  </a:txBody>
                  <a:tcPr/>
                </a:tc>
              </a:tr>
              <a:tr h="478036"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/>
                        <a:t>A partir</a:t>
                      </a:r>
                      <a:r>
                        <a:rPr lang="fr-FR" sz="2000" b="0" baseline="0" dirty="0" smtClean="0"/>
                        <a:t> de 1 000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15</a:t>
                      </a:r>
                      <a:endParaRPr lang="fr-FR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619672" y="4725144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800" dirty="0" smtClean="0">
                <a:latin typeface="+mn-lt"/>
              </a:rPr>
              <a:t>- Le nombre minimum de représentants est fonction de l’effectif de l’entreprise ou celui de l’établissement si l’instance est mise en place à ce niveau</a:t>
            </a:r>
            <a:endParaRPr lang="fr-F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570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835697" y="188640"/>
            <a:ext cx="6839992" cy="1152128"/>
          </a:xfrm>
        </p:spPr>
        <p:txBody>
          <a:bodyPr/>
          <a:lstStyle/>
          <a:p>
            <a:r>
              <a:rPr lang="fr-FR" dirty="0" smtClean="0"/>
              <a:t>Regroupement  </a:t>
            </a:r>
            <a:br>
              <a:rPr lang="fr-FR" dirty="0" smtClean="0"/>
            </a:br>
            <a:r>
              <a:rPr lang="fr-FR" dirty="0" smtClean="0"/>
              <a:t>de 2 des 3 institutions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115616" y="1844824"/>
            <a:ext cx="7056784" cy="4248472"/>
          </a:xfrm>
        </p:spPr>
        <p:txBody>
          <a:bodyPr/>
          <a:lstStyle/>
          <a:p>
            <a:pPr marL="57150" indent="0">
              <a:buClr>
                <a:srgbClr val="00CC00"/>
              </a:buClr>
              <a:buNone/>
            </a:pPr>
            <a:endParaRPr lang="fr-FR" sz="800" dirty="0"/>
          </a:p>
          <a:p>
            <a:pPr marL="57150" indent="0">
              <a:buClr>
                <a:srgbClr val="00CC00"/>
              </a:buClr>
              <a:buNone/>
            </a:pPr>
            <a:endParaRPr lang="fr-FR" sz="800" dirty="0" smtClean="0"/>
          </a:p>
          <a:p>
            <a:pPr marL="57150" indent="0" algn="just">
              <a:buClr>
                <a:srgbClr val="00CC00"/>
              </a:buClr>
              <a:buNone/>
            </a:pPr>
            <a:endParaRPr lang="fr-FR" sz="2000" dirty="0" smtClean="0"/>
          </a:p>
          <a:p>
            <a:pPr marL="57150" indent="0">
              <a:buClr>
                <a:srgbClr val="00CC00"/>
              </a:buClr>
              <a:buNone/>
            </a:pPr>
            <a:endParaRPr lang="fr-FR" sz="400" b="0" dirty="0" smtClean="0"/>
          </a:p>
          <a:p>
            <a:pPr lvl="1" algn="just">
              <a:buClr>
                <a:srgbClr val="00CC00"/>
              </a:buClr>
            </a:pPr>
            <a:endParaRPr lang="fr-FR" dirty="0" smtClean="0"/>
          </a:p>
          <a:p>
            <a:pPr marL="457200" lvl="1" indent="0" algn="just">
              <a:buClr>
                <a:srgbClr val="00CC00"/>
              </a:buClr>
              <a:buNone/>
            </a:pPr>
            <a:endParaRPr lang="fr-FR" sz="1400" dirty="0" smtClean="0"/>
          </a:p>
          <a:p>
            <a:pPr lvl="1" algn="just">
              <a:buClr>
                <a:srgbClr val="00CC00"/>
              </a:buClr>
            </a:pPr>
            <a:r>
              <a:rPr lang="fr-FR" sz="2800" dirty="0" smtClean="0"/>
              <a:t>                                                                                                                       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986717"/>
              </p:ext>
            </p:extLst>
          </p:nvPr>
        </p:nvGraphicFramePr>
        <p:xfrm>
          <a:off x="1619672" y="1988840"/>
          <a:ext cx="5904000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703752"/>
                <a:gridCol w="1968000"/>
              </a:tblGrid>
              <a:tr h="13106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Nombre </a:t>
                      </a:r>
                    </a:p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de salariés</a:t>
                      </a: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/>
                    </a:p>
                    <a:p>
                      <a:pPr algn="ctr"/>
                      <a:r>
                        <a:rPr lang="fr-FR" sz="2000" dirty="0" smtClean="0"/>
                        <a:t>Nombre</a:t>
                      </a:r>
                      <a:r>
                        <a:rPr lang="fr-FR" sz="2000" baseline="0" dirty="0" smtClean="0"/>
                        <a:t>  </a:t>
                      </a:r>
                    </a:p>
                    <a:p>
                      <a:pPr algn="ctr"/>
                      <a:r>
                        <a:rPr lang="fr-FR" sz="2000" baseline="0" dirty="0" smtClean="0"/>
                        <a:t>de titulaires</a:t>
                      </a:r>
                    </a:p>
                    <a:p>
                      <a:pPr algn="ctr"/>
                      <a:endParaRPr lang="fr-FR" sz="2000" dirty="0"/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Nombre </a:t>
                      </a:r>
                    </a:p>
                    <a:p>
                      <a:pPr algn="ctr"/>
                      <a:r>
                        <a:rPr lang="fr-FR" sz="2000" dirty="0" smtClean="0"/>
                        <a:t>de suppléants</a:t>
                      </a:r>
                      <a:endParaRPr lang="fr-FR" sz="2000" dirty="0"/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478036"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Moins de 300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</a:t>
                      </a:r>
                      <a:endParaRPr lang="fr-FR" sz="2000" dirty="0"/>
                    </a:p>
                  </a:txBody>
                  <a:tcPr/>
                </a:tc>
              </a:tr>
              <a:tr h="478036"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/>
                        <a:t>300 à 999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</a:t>
                      </a:r>
                      <a:endParaRPr lang="fr-FR" sz="2000" dirty="0"/>
                    </a:p>
                  </a:txBody>
                  <a:tcPr/>
                </a:tc>
              </a:tr>
              <a:tr h="469592"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/>
                        <a:t>A partir</a:t>
                      </a:r>
                      <a:r>
                        <a:rPr lang="fr-FR" sz="2000" b="0" baseline="0" dirty="0" smtClean="0"/>
                        <a:t> de 1 000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8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8</a:t>
                      </a:r>
                      <a:r>
                        <a:rPr lang="fr-FR" sz="2000" baseline="0" dirty="0"/>
                        <a:t> </a:t>
                      </a:r>
                      <a:r>
                        <a:rPr lang="fr-FR" sz="2000" baseline="0" dirty="0" smtClean="0"/>
                        <a:t>                         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70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411413" y="260649"/>
            <a:ext cx="6264275" cy="648071"/>
          </a:xfrm>
        </p:spPr>
        <p:txBody>
          <a:bodyPr/>
          <a:lstStyle/>
          <a:p>
            <a:r>
              <a:rPr lang="fr-FR" dirty="0" smtClean="0"/>
              <a:t>Crédit d’heures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755576" y="1484784"/>
            <a:ext cx="7848872" cy="4104456"/>
          </a:xfrm>
        </p:spPr>
        <p:txBody>
          <a:bodyPr/>
          <a:lstStyle/>
          <a:p>
            <a:pPr marL="514350" indent="-457200" algn="just">
              <a:buClr>
                <a:srgbClr val="C00000"/>
              </a:buClr>
            </a:pPr>
            <a:r>
              <a:rPr lang="fr-FR" dirty="0" smtClean="0"/>
              <a:t>Les membres titulaires disposent du temps nécessaire à l’exercice des attributions qui leur sont dévolues</a:t>
            </a:r>
          </a:p>
          <a:p>
            <a:pPr marL="457200" lvl="1" indent="0" algn="just">
              <a:buClr>
                <a:srgbClr val="C00000"/>
              </a:buClr>
              <a:buNone/>
            </a:pPr>
            <a:endParaRPr lang="fr-FR" sz="1400" b="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b="0" dirty="0" smtClean="0"/>
              <a:t>Ce temps ne peut être inférieur à </a:t>
            </a:r>
            <a:r>
              <a:rPr lang="fr-FR" sz="2600" b="0" dirty="0" smtClean="0"/>
              <a:t>:</a:t>
            </a:r>
          </a:p>
          <a:p>
            <a:pPr marL="457200" lvl="1" indent="0" algn="just">
              <a:buClr>
                <a:srgbClr val="C00000"/>
              </a:buClr>
              <a:buNone/>
            </a:pPr>
            <a:endParaRPr lang="fr-FR" sz="800" b="0" dirty="0" smtClean="0"/>
          </a:p>
          <a:p>
            <a:pPr marL="1314450" lvl="2" indent="-457200" algn="just">
              <a:buClr>
                <a:srgbClr val="C00000"/>
              </a:buClr>
              <a:buFont typeface="Arial" panose="020B0604020202020204" pitchFamily="34" charset="0"/>
              <a:buChar char="-"/>
            </a:pPr>
            <a:r>
              <a:rPr lang="fr-FR" dirty="0" smtClean="0"/>
              <a:t>16 heures par mois lorsque l’institution regroupe trois institutions,</a:t>
            </a:r>
          </a:p>
          <a:p>
            <a:pPr marL="857250" lvl="2" indent="0" algn="just">
              <a:buClr>
                <a:srgbClr val="C00000"/>
              </a:buClr>
              <a:buNone/>
            </a:pPr>
            <a:endParaRPr lang="fr-FR" sz="800" dirty="0" smtClean="0"/>
          </a:p>
          <a:p>
            <a:pPr marL="857250" lvl="2" indent="0" algn="just">
              <a:buClr>
                <a:srgbClr val="C00000"/>
              </a:buClr>
              <a:buNone/>
            </a:pPr>
            <a:endParaRPr lang="fr-FR" sz="400" dirty="0" smtClean="0"/>
          </a:p>
          <a:p>
            <a:pPr marL="1314450" lvl="2" indent="-457200" algn="just">
              <a:buClr>
                <a:srgbClr val="C00000"/>
              </a:buClr>
              <a:buFont typeface="Arial" panose="020B0604020202020204" pitchFamily="34" charset="0"/>
              <a:buChar char="-"/>
            </a:pPr>
            <a:r>
              <a:rPr lang="fr-FR" b="0" dirty="0" smtClean="0"/>
              <a:t>12 heures par mois lorsqu’elle en regroupe deux.</a:t>
            </a:r>
          </a:p>
          <a:p>
            <a:pPr marL="914400" lvl="1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800" dirty="0"/>
          </a:p>
          <a:p>
            <a:pPr marL="57150" indent="0">
              <a:buClr>
                <a:srgbClr val="00CC00"/>
              </a:buClr>
              <a:buNone/>
            </a:pPr>
            <a:endParaRPr lang="fr-FR" sz="800" dirty="0" smtClean="0"/>
          </a:p>
          <a:p>
            <a:pPr marL="57150" indent="0" algn="just">
              <a:buClr>
                <a:srgbClr val="00CC00"/>
              </a:buClr>
              <a:buNone/>
            </a:pPr>
            <a:endParaRPr lang="fr-FR" sz="2000" dirty="0" smtClean="0"/>
          </a:p>
          <a:p>
            <a:pPr marL="57150" indent="0">
              <a:buClr>
                <a:srgbClr val="00CC00"/>
              </a:buClr>
              <a:buNone/>
            </a:pPr>
            <a:endParaRPr lang="fr-FR" sz="400" b="0" dirty="0" smtClean="0"/>
          </a:p>
          <a:p>
            <a:pPr lvl="1" algn="just">
              <a:buClr>
                <a:srgbClr val="00CC00"/>
              </a:buClr>
            </a:pPr>
            <a:endParaRPr lang="fr-FR" dirty="0" smtClean="0"/>
          </a:p>
          <a:p>
            <a:pPr marL="457200" lvl="1" indent="0" algn="just">
              <a:buClr>
                <a:srgbClr val="00CC00"/>
              </a:buClr>
              <a:buNone/>
            </a:pPr>
            <a:endParaRPr lang="fr-FR" sz="1400" dirty="0" smtClean="0"/>
          </a:p>
          <a:p>
            <a:pPr lvl="1" algn="just">
              <a:buClr>
                <a:srgbClr val="00CC00"/>
              </a:buClr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349448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411413" y="260649"/>
            <a:ext cx="6264275" cy="648071"/>
          </a:xfrm>
        </p:spPr>
        <p:txBody>
          <a:bodyPr/>
          <a:lstStyle/>
          <a:p>
            <a:r>
              <a:rPr lang="fr-FR" dirty="0" smtClean="0"/>
              <a:t>Formation des membres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043608" y="1484784"/>
            <a:ext cx="7488832" cy="4464496"/>
          </a:xfrm>
        </p:spPr>
        <p:txBody>
          <a:bodyPr/>
          <a:lstStyle/>
          <a:p>
            <a:pPr marL="514350" indent="-457200" algn="just">
              <a:buClr>
                <a:srgbClr val="C00000"/>
              </a:buClr>
            </a:pPr>
            <a:r>
              <a:rPr lang="fr-FR" dirty="0" smtClean="0"/>
              <a:t>Lorsque l’instance créée comprend le comité d’entreprise :</a:t>
            </a:r>
          </a:p>
          <a:p>
            <a:pPr marL="57150" indent="0" algn="just">
              <a:buClr>
                <a:srgbClr val="C00000"/>
              </a:buClr>
              <a:buNone/>
            </a:pPr>
            <a:endParaRPr lang="fr-FR" sz="400" dirty="0" smtClean="0"/>
          </a:p>
          <a:p>
            <a:pPr lvl="1" algn="just">
              <a:buClr>
                <a:srgbClr val="C00000"/>
              </a:buClr>
            </a:pPr>
            <a:r>
              <a:rPr lang="fr-FR" sz="2000" dirty="0" smtClean="0"/>
              <a:t>Les membres bénéficient du stage de formation économique prévu pour les membres titulaires du comité d’entreprise</a:t>
            </a:r>
          </a:p>
          <a:p>
            <a:pPr marL="457200" lvl="1" indent="0" algn="just">
              <a:buClr>
                <a:srgbClr val="C00000"/>
              </a:buClr>
              <a:buNone/>
            </a:pPr>
            <a:endParaRPr lang="fr-FR" sz="1400" dirty="0" smtClean="0"/>
          </a:p>
          <a:p>
            <a:pPr marL="514350" indent="-457200" algn="just">
              <a:buClr>
                <a:srgbClr val="C00000"/>
              </a:buClr>
            </a:pPr>
            <a:r>
              <a:rPr lang="fr-FR" dirty="0" smtClean="0"/>
              <a:t>Lorsque </a:t>
            </a:r>
            <a:r>
              <a:rPr lang="fr-FR" dirty="0"/>
              <a:t>l’instance créée comprend le </a:t>
            </a:r>
            <a:r>
              <a:rPr lang="fr-FR" dirty="0" smtClean="0"/>
              <a:t>CHSCT :</a:t>
            </a:r>
          </a:p>
          <a:p>
            <a:pPr marL="57150" indent="0" algn="just">
              <a:buClr>
                <a:srgbClr val="C00000"/>
              </a:buClr>
              <a:buNone/>
            </a:pPr>
            <a:endParaRPr lang="fr-FR" sz="400" dirty="0" smtClean="0"/>
          </a:p>
          <a:p>
            <a:pPr lvl="1" algn="just">
              <a:buClr>
                <a:srgbClr val="C00000"/>
              </a:buClr>
            </a:pPr>
            <a:r>
              <a:rPr lang="fr-FR" sz="2000" dirty="0" smtClean="0"/>
              <a:t>Les membres de l’instance bénéficient du stage de formation prévu par les représentants du personnel au CHSCT</a:t>
            </a:r>
            <a:endParaRPr lang="fr-FR" sz="2000" b="0" dirty="0" smtClean="0"/>
          </a:p>
          <a:p>
            <a:pPr marL="57150" indent="0">
              <a:buClr>
                <a:srgbClr val="C00000"/>
              </a:buClr>
              <a:buNone/>
            </a:pPr>
            <a:r>
              <a:rPr lang="fr-FR" b="0" dirty="0" smtClean="0"/>
              <a:t> </a:t>
            </a:r>
          </a:p>
          <a:p>
            <a:pPr marL="457200" lvl="1" indent="0" algn="just">
              <a:buClr>
                <a:srgbClr val="00CC00"/>
              </a:buClr>
              <a:buNone/>
            </a:pPr>
            <a:endParaRPr lang="fr-FR" sz="28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51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413" y="188641"/>
            <a:ext cx="6264275" cy="576063"/>
          </a:xfrm>
        </p:spPr>
        <p:txBody>
          <a:bodyPr/>
          <a:lstStyle/>
          <a:p>
            <a:r>
              <a:rPr lang="fr-FR" dirty="0" smtClean="0"/>
              <a:t>Suppression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1412776"/>
            <a:ext cx="8135938" cy="4320480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fr-FR" dirty="0" smtClean="0"/>
              <a:t>Suppression de l’instance unique :</a:t>
            </a:r>
          </a:p>
          <a:p>
            <a:pPr marL="0" indent="0">
              <a:buClr>
                <a:srgbClr val="C00000"/>
              </a:buClr>
              <a:buNone/>
            </a:pPr>
            <a:endParaRPr lang="fr-FR" sz="800" dirty="0" smtClean="0"/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Dénonciation de l’accord collectif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800" dirty="0" smtClean="0"/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Spécificité :</a:t>
            </a:r>
          </a:p>
          <a:p>
            <a:pPr lvl="2" algn="just">
              <a:buClr>
                <a:srgbClr val="C00000"/>
              </a:buClr>
              <a:buFont typeface="Arial" panose="020B0604020202020204" pitchFamily="34" charset="0"/>
              <a:buChar char="-"/>
            </a:pPr>
            <a:r>
              <a:rPr lang="fr-FR" dirty="0" smtClean="0"/>
              <a:t>La dénonciation prend effet dès la fin du préavis : </a:t>
            </a:r>
            <a:br>
              <a:rPr lang="fr-FR" dirty="0" smtClean="0"/>
            </a:br>
            <a:r>
              <a:rPr lang="fr-FR" dirty="0" smtClean="0"/>
              <a:t>sauf stipulations expresses, le délai est de 3 mois</a:t>
            </a:r>
          </a:p>
          <a:p>
            <a:pPr lvl="2" algn="just">
              <a:buClr>
                <a:srgbClr val="C00000"/>
              </a:buClr>
              <a:buFont typeface="Arial" panose="020B0604020202020204" pitchFamily="34" charset="0"/>
              <a:buChar char="-"/>
            </a:pPr>
            <a:endParaRPr lang="fr-FR" sz="800" dirty="0" smtClean="0"/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L’employeur procède sans délai à l’élection distincte des instances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800" dirty="0" smtClean="0"/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Les mandats sont prorogés en conséquence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39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411413" y="188641"/>
            <a:ext cx="6264275" cy="720080"/>
          </a:xfrm>
        </p:spPr>
        <p:txBody>
          <a:bodyPr/>
          <a:lstStyle/>
          <a:p>
            <a:r>
              <a:rPr lang="fr-FR" dirty="0" smtClean="0"/>
              <a:t>Champ d’application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4248473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>
                <a:solidFill>
                  <a:srgbClr val="AF265F"/>
                </a:solidFill>
              </a:rPr>
              <a:t>AVANT LA LOI « REBSAMEN » :</a:t>
            </a:r>
          </a:p>
          <a:p>
            <a:pPr marL="0" indent="0" algn="just">
              <a:buNone/>
            </a:pPr>
            <a:endParaRPr lang="fr-FR" sz="1000" b="0" dirty="0" smtClean="0"/>
          </a:p>
          <a:p>
            <a:pPr algn="just">
              <a:buClr>
                <a:srgbClr val="C00000"/>
              </a:buClr>
            </a:pPr>
            <a:r>
              <a:rPr lang="fr-FR" sz="2200" b="0" dirty="0" smtClean="0"/>
              <a:t>Entreprises de 50 à 199 salariés</a:t>
            </a:r>
          </a:p>
          <a:p>
            <a:pPr algn="just">
              <a:buClr>
                <a:srgbClr val="C00000"/>
              </a:buClr>
            </a:pPr>
            <a:r>
              <a:rPr lang="fr-FR" sz="2200" b="0" dirty="0" smtClean="0"/>
              <a:t>Regroupement des délégués du personnel </a:t>
            </a:r>
            <a:br>
              <a:rPr lang="fr-FR" sz="2200" b="0" dirty="0" smtClean="0"/>
            </a:br>
            <a:r>
              <a:rPr lang="fr-FR" sz="2200" b="0" dirty="0" smtClean="0"/>
              <a:t>et du comité d’entreprise sans les fusionner</a:t>
            </a:r>
          </a:p>
          <a:p>
            <a:pPr algn="just">
              <a:buClr>
                <a:srgbClr val="00CC00"/>
              </a:buClr>
            </a:pPr>
            <a:endParaRPr lang="fr-FR" sz="2200" b="0" dirty="0"/>
          </a:p>
          <a:p>
            <a:pPr marL="0" indent="0" algn="just">
              <a:buClr>
                <a:srgbClr val="00CC00"/>
              </a:buClr>
              <a:buNone/>
            </a:pPr>
            <a:r>
              <a:rPr lang="fr-FR" dirty="0" smtClean="0">
                <a:solidFill>
                  <a:srgbClr val="AF265F"/>
                </a:solidFill>
              </a:rPr>
              <a:t>REGIME ACTUEL :</a:t>
            </a:r>
          </a:p>
          <a:p>
            <a:pPr marL="0" indent="0" algn="just">
              <a:buClr>
                <a:srgbClr val="00CC00"/>
              </a:buClr>
              <a:buNone/>
            </a:pPr>
            <a:endParaRPr lang="fr-FR" sz="1000" dirty="0" smtClean="0">
              <a:solidFill>
                <a:srgbClr val="AF265F"/>
              </a:solidFill>
            </a:endParaRPr>
          </a:p>
          <a:p>
            <a:pPr algn="just">
              <a:buClr>
                <a:srgbClr val="C00000"/>
              </a:buClr>
            </a:pPr>
            <a:r>
              <a:rPr lang="fr-FR" sz="2200" b="0" dirty="0" smtClean="0"/>
              <a:t>Entreprises de 50 à 299 salariés</a:t>
            </a:r>
          </a:p>
          <a:p>
            <a:pPr algn="just">
              <a:buClr>
                <a:srgbClr val="C00000"/>
              </a:buClr>
            </a:pPr>
            <a:r>
              <a:rPr lang="fr-FR" sz="2200" b="0" dirty="0" smtClean="0"/>
              <a:t>Regroupement des délégués du personnel, comité d’entreprise et CHSCT</a:t>
            </a:r>
          </a:p>
          <a:p>
            <a:pPr marL="0" indent="0" algn="just">
              <a:buNone/>
            </a:pPr>
            <a:endParaRPr lang="fr-FR" sz="1000" b="0" dirty="0" smtClean="0"/>
          </a:p>
        </p:txBody>
      </p:sp>
    </p:spTree>
    <p:extLst>
      <p:ext uri="{BB962C8B-B14F-4D97-AF65-F5344CB8AC3E}">
        <p14:creationId xmlns:p14="http://schemas.microsoft.com/office/powerpoint/2010/main" val="209926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411413" y="188641"/>
            <a:ext cx="6264275" cy="720080"/>
          </a:xfrm>
        </p:spPr>
        <p:txBody>
          <a:bodyPr/>
          <a:lstStyle/>
          <a:p>
            <a:r>
              <a:rPr lang="fr-FR" dirty="0" smtClean="0"/>
              <a:t>Mise en place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043608" y="1556792"/>
            <a:ext cx="7416824" cy="4032448"/>
          </a:xfrm>
        </p:spPr>
        <p:txBody>
          <a:bodyPr/>
          <a:lstStyle/>
          <a:p>
            <a:pPr algn="just">
              <a:buClr>
                <a:srgbClr val="C00000"/>
              </a:buClr>
            </a:pPr>
            <a:r>
              <a:rPr lang="fr-FR" sz="2400" b="0" dirty="0" smtClean="0"/>
              <a:t>Décision unilatérale de l’employeur</a:t>
            </a:r>
          </a:p>
          <a:p>
            <a:pPr marL="0" indent="0" algn="just">
              <a:buClr>
                <a:srgbClr val="C00000"/>
              </a:buClr>
              <a:buNone/>
            </a:pPr>
            <a:endParaRPr lang="fr-FR" sz="800" b="0" dirty="0" smtClean="0"/>
          </a:p>
          <a:p>
            <a:pPr>
              <a:buClr>
                <a:srgbClr val="C00000"/>
              </a:buClr>
            </a:pPr>
            <a:r>
              <a:rPr lang="fr-FR" sz="2400" b="0" dirty="0" smtClean="0"/>
              <a:t>Consultation préalable des délégués du personnel, comité d’entreprise et CHSCT</a:t>
            </a:r>
          </a:p>
          <a:p>
            <a:pPr marL="0" indent="0" algn="just">
              <a:buClr>
                <a:srgbClr val="C00000"/>
              </a:buClr>
              <a:buNone/>
            </a:pPr>
            <a:endParaRPr lang="fr-FR" sz="800" b="0" dirty="0"/>
          </a:p>
          <a:p>
            <a:pPr algn="just">
              <a:buClr>
                <a:srgbClr val="C00000"/>
              </a:buClr>
            </a:pPr>
            <a:r>
              <a:rPr lang="fr-FR" sz="2400" b="0" dirty="0" smtClean="0"/>
              <a:t>Au moment de la constitution de l’une des </a:t>
            </a:r>
            <a:br>
              <a:rPr lang="fr-FR" sz="2400" b="0" dirty="0" smtClean="0"/>
            </a:br>
            <a:r>
              <a:rPr lang="fr-FR" sz="2400" b="0" dirty="0" smtClean="0"/>
              <a:t>3 institutions ou de leur renouvellement</a:t>
            </a:r>
          </a:p>
          <a:p>
            <a:pPr marL="0" indent="0" algn="just">
              <a:buClr>
                <a:srgbClr val="C00000"/>
              </a:buClr>
              <a:buNone/>
            </a:pPr>
            <a:endParaRPr lang="fr-FR" sz="800" b="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000" dirty="0" smtClean="0"/>
              <a:t>La durée des mandats des DP, des membres du CE ou du CHSCT peut être réduite ou prolongée dans la limite de 2 années pour la faire concorder avec celle de la DUP</a:t>
            </a:r>
            <a:endParaRPr lang="fr-FR" b="0" dirty="0" smtClean="0"/>
          </a:p>
          <a:p>
            <a:pPr marL="0" indent="0" algn="just">
              <a:buNone/>
            </a:pPr>
            <a:endParaRPr lang="fr-FR" sz="1000" b="0" dirty="0" smtClean="0"/>
          </a:p>
          <a:p>
            <a:endParaRPr lang="fr-FR" sz="2600" dirty="0" smtClean="0"/>
          </a:p>
        </p:txBody>
      </p:sp>
    </p:spTree>
    <p:extLst>
      <p:ext uri="{BB962C8B-B14F-4D97-AF65-F5344CB8AC3E}">
        <p14:creationId xmlns:p14="http://schemas.microsoft.com/office/powerpoint/2010/main" val="89090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411413" y="188641"/>
            <a:ext cx="6264275" cy="720080"/>
          </a:xfrm>
        </p:spPr>
        <p:txBody>
          <a:bodyPr/>
          <a:lstStyle/>
          <a:p>
            <a:r>
              <a:rPr lang="fr-FR" dirty="0" smtClean="0"/>
              <a:t>Composition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755576" y="1556792"/>
            <a:ext cx="7848872" cy="3600400"/>
          </a:xfrm>
        </p:spPr>
        <p:txBody>
          <a:bodyPr/>
          <a:lstStyle/>
          <a:p>
            <a:pPr algn="just">
              <a:buClr>
                <a:srgbClr val="C00000"/>
              </a:buClr>
            </a:pPr>
            <a:r>
              <a:rPr lang="fr-FR" sz="2200" dirty="0" smtClean="0"/>
              <a:t>Constituée de représentants élus dans les mêmes conditions que les représentants du personnel au CE</a:t>
            </a:r>
          </a:p>
          <a:p>
            <a:pPr marL="0" indent="0" algn="just">
              <a:buClr>
                <a:srgbClr val="C00000"/>
              </a:buClr>
              <a:buNone/>
            </a:pPr>
            <a:endParaRPr lang="fr-FR" sz="2000" dirty="0"/>
          </a:p>
          <a:p>
            <a:pPr algn="just">
              <a:buClr>
                <a:srgbClr val="C00000"/>
              </a:buClr>
            </a:pPr>
            <a:r>
              <a:rPr lang="fr-FR" sz="2200" dirty="0" smtClean="0"/>
              <a:t>Nombre de représentants à élire déterminé par l’article R 2326-1 du Code du Travail issu du décret</a:t>
            </a:r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100" dirty="0" smtClean="0"/>
              <a:t>Ce nombre pourra être augmenté par accord électoral</a:t>
            </a:r>
          </a:p>
          <a:p>
            <a:pPr marL="457200" lvl="1" indent="0" algn="just">
              <a:buClr>
                <a:srgbClr val="C00000"/>
              </a:buClr>
              <a:buNone/>
            </a:pPr>
            <a:endParaRPr lang="fr-FR" sz="2000" dirty="0" smtClean="0"/>
          </a:p>
          <a:p>
            <a:pPr algn="just">
              <a:buClr>
                <a:srgbClr val="C00000"/>
              </a:buClr>
            </a:pPr>
            <a:r>
              <a:rPr lang="fr-FR" sz="2200" dirty="0" smtClean="0"/>
              <a:t>Secrétaire et secrétaire adjoint désignés par ses membres parmi les titulaires.</a:t>
            </a:r>
          </a:p>
          <a:p>
            <a:pPr marL="0" indent="0">
              <a:buNone/>
            </a:pPr>
            <a:endParaRPr lang="fr-FR" sz="2000" b="0" dirty="0" smtClean="0"/>
          </a:p>
          <a:p>
            <a:pPr marL="0" indent="0">
              <a:buNone/>
            </a:pPr>
            <a:endParaRPr lang="fr-FR" sz="1000" dirty="0" smtClean="0"/>
          </a:p>
        </p:txBody>
      </p:sp>
    </p:spTree>
    <p:extLst>
      <p:ext uri="{BB962C8B-B14F-4D97-AF65-F5344CB8AC3E}">
        <p14:creationId xmlns:p14="http://schemas.microsoft.com/office/powerpoint/2010/main" val="27911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411413" y="188641"/>
            <a:ext cx="6264275" cy="648071"/>
          </a:xfrm>
        </p:spPr>
        <p:txBody>
          <a:bodyPr/>
          <a:lstStyle/>
          <a:p>
            <a:r>
              <a:rPr lang="fr-FR" dirty="0" smtClean="0"/>
              <a:t>Composition 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fr-FR" sz="2400" b="0" dirty="0" smtClean="0"/>
          </a:p>
          <a:p>
            <a:pPr marL="0" indent="0" algn="just">
              <a:buNone/>
            </a:pPr>
            <a:endParaRPr lang="fr-FR" sz="1000" dirty="0" smtClean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33974"/>
              </p:ext>
            </p:extLst>
          </p:nvPr>
        </p:nvGraphicFramePr>
        <p:xfrm>
          <a:off x="1547664" y="1484784"/>
          <a:ext cx="5868000" cy="4320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222"/>
                <a:gridCol w="2100889"/>
                <a:gridCol w="2100889"/>
              </a:tblGrid>
              <a:tr h="84514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Nombre </a:t>
                      </a:r>
                    </a:p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</a:rPr>
                        <a:t>de salariés</a:t>
                      </a: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Nombre</a:t>
                      </a:r>
                      <a:r>
                        <a:rPr lang="fr-FR" sz="2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2000" baseline="0" dirty="0" smtClean="0"/>
                        <a:t>de titulaires</a:t>
                      </a:r>
                      <a:endParaRPr lang="fr-FR" sz="2000" dirty="0"/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Nombre</a:t>
                      </a:r>
                      <a:r>
                        <a:rPr lang="fr-FR" sz="2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2000" baseline="0" dirty="0" smtClean="0"/>
                        <a:t>de suppléants</a:t>
                      </a:r>
                      <a:endParaRPr lang="fr-FR" sz="2000" dirty="0"/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434357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</a:rPr>
                        <a:t> à 74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</a:t>
                      </a:r>
                      <a:endParaRPr lang="fr-FR" sz="2000" dirty="0"/>
                    </a:p>
                  </a:txBody>
                  <a:tcPr/>
                </a:tc>
              </a:tr>
              <a:tr h="434357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 smtClean="0"/>
                        <a:t>75 à 99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</a:t>
                      </a:r>
                      <a:endParaRPr lang="fr-FR" sz="2000" dirty="0"/>
                    </a:p>
                  </a:txBody>
                  <a:tcPr/>
                </a:tc>
              </a:tr>
              <a:tr h="434357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 smtClean="0"/>
                        <a:t>100 à 124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 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</a:t>
                      </a:r>
                      <a:endParaRPr lang="fr-FR" sz="2000" dirty="0"/>
                    </a:p>
                  </a:txBody>
                  <a:tcPr/>
                </a:tc>
              </a:tr>
              <a:tr h="434357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 smtClean="0"/>
                        <a:t>125 à 149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7</a:t>
                      </a:r>
                      <a:endParaRPr lang="fr-FR" sz="2000" dirty="0"/>
                    </a:p>
                  </a:txBody>
                  <a:tcPr/>
                </a:tc>
              </a:tr>
              <a:tr h="434357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 smtClean="0"/>
                        <a:t>150 à 174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8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8</a:t>
                      </a:r>
                      <a:endParaRPr lang="fr-FR" sz="2000" dirty="0"/>
                    </a:p>
                  </a:txBody>
                  <a:tcPr/>
                </a:tc>
              </a:tr>
              <a:tr h="434357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 smtClean="0"/>
                        <a:t>175 à 199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9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9</a:t>
                      </a:r>
                      <a:endParaRPr lang="fr-FR" sz="2000" dirty="0"/>
                    </a:p>
                  </a:txBody>
                  <a:tcPr/>
                </a:tc>
              </a:tr>
              <a:tr h="434357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 smtClean="0"/>
                        <a:t>200 à 249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11</a:t>
                      </a:r>
                      <a:endParaRPr lang="fr-FR" sz="2000" dirty="0"/>
                    </a:p>
                  </a:txBody>
                  <a:tcPr/>
                </a:tc>
              </a:tr>
              <a:tr h="434357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 smtClean="0"/>
                        <a:t>250 à 299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12</a:t>
                      </a:r>
                      <a:endParaRPr lang="fr-F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8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5697" y="333375"/>
            <a:ext cx="6839992" cy="575345"/>
          </a:xfrm>
        </p:spPr>
        <p:txBody>
          <a:bodyPr/>
          <a:lstStyle/>
          <a:p>
            <a:r>
              <a:rPr lang="fr-FR" sz="3200" dirty="0" smtClean="0"/>
              <a:t>Attributions et fonctionnement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628800"/>
            <a:ext cx="7344816" cy="2592288"/>
          </a:xfrm>
        </p:spPr>
        <p:txBody>
          <a:bodyPr/>
          <a:lstStyle/>
          <a:p>
            <a:pPr algn="just"/>
            <a:r>
              <a:rPr lang="fr-FR" dirty="0" smtClean="0"/>
              <a:t>Les DP, le CE et le CHSCT conservent l’ensemble de leurs attributions et de leurs propres règles de fonctionnement, sous réserve d’adaptations</a:t>
            </a:r>
          </a:p>
          <a:p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954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835697" y="188641"/>
            <a:ext cx="6839992" cy="720079"/>
          </a:xfrm>
        </p:spPr>
        <p:txBody>
          <a:bodyPr/>
          <a:lstStyle/>
          <a:p>
            <a:r>
              <a:rPr lang="fr-FR" sz="3200" dirty="0"/>
              <a:t>Attributions et fonctionnement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971600" y="1340768"/>
            <a:ext cx="7559874" cy="4464496"/>
          </a:xfrm>
        </p:spPr>
        <p:txBody>
          <a:bodyPr/>
          <a:lstStyle/>
          <a:p>
            <a:pPr marL="514350" indent="-457200">
              <a:buClr>
                <a:srgbClr val="C00000"/>
              </a:buClr>
            </a:pPr>
            <a:r>
              <a:rPr lang="fr-FR" dirty="0" smtClean="0"/>
              <a:t>Aménagements suivants :</a:t>
            </a:r>
          </a:p>
          <a:p>
            <a:pPr marL="57150" indent="0">
              <a:buClr>
                <a:srgbClr val="C00000"/>
              </a:buClr>
              <a:buNone/>
            </a:pPr>
            <a:endParaRPr lang="fr-FR" sz="12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000" b="0" dirty="0" smtClean="0"/>
              <a:t>Ordre du jour commun établi par l’employeur et le secrétaire de la DUP communiqué au moins 8 jours avant la séance</a:t>
            </a:r>
          </a:p>
          <a:p>
            <a:pPr marL="457200" lvl="1" indent="0" algn="just">
              <a:buClr>
                <a:srgbClr val="C00000"/>
              </a:buClr>
              <a:buNone/>
            </a:pPr>
            <a:endParaRPr lang="fr-FR" sz="1200" b="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000" b="0" dirty="0" smtClean="0"/>
              <a:t>Réunion au moins une fois tous les 2 mois</a:t>
            </a:r>
          </a:p>
          <a:p>
            <a:pPr marL="1314450" lvl="2" indent="-457200" algn="just">
              <a:buClr>
                <a:srgbClr val="C00000"/>
              </a:buClr>
            </a:pPr>
            <a:r>
              <a:rPr lang="fr-FR" sz="1800" dirty="0" smtClean="0"/>
              <a:t>Au minimum 4 réunions portant en tout ou partie sur des sujets relevant des attributions du CHSCT</a:t>
            </a:r>
          </a:p>
          <a:p>
            <a:pPr marL="857250" lvl="2" indent="0" algn="just">
              <a:buClr>
                <a:srgbClr val="C00000"/>
              </a:buClr>
              <a:buNone/>
            </a:pPr>
            <a:endParaRPr lang="fr-FR" sz="12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000" dirty="0" smtClean="0"/>
              <a:t>Exercice par le secrétaire et le secrétaire adjoint des fonctions dévolues au secrétaire du CE et du CHSCT</a:t>
            </a:r>
          </a:p>
          <a:p>
            <a:pPr marL="457200" lvl="1" indent="0" algn="just">
              <a:buClr>
                <a:srgbClr val="C00000"/>
              </a:buClr>
              <a:buNone/>
            </a:pPr>
            <a:endParaRPr lang="fr-FR" sz="12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000" dirty="0" smtClean="0"/>
              <a:t>Avis rendu dans les délais applicables au CE.</a:t>
            </a:r>
          </a:p>
          <a:p>
            <a:pPr marL="457200" lvl="1" indent="0">
              <a:buClr>
                <a:srgbClr val="C00000"/>
              </a:buClr>
              <a:buNone/>
            </a:pPr>
            <a:endParaRPr lang="fr-FR" sz="400" dirty="0" smtClean="0"/>
          </a:p>
          <a:p>
            <a:pPr marL="457200" lvl="1" indent="0" algn="just">
              <a:buClr>
                <a:srgbClr val="C00000"/>
              </a:buClr>
              <a:buNone/>
            </a:pPr>
            <a:endParaRPr lang="fr-FR" dirty="0" smtClean="0"/>
          </a:p>
          <a:p>
            <a:pPr marL="457200" lvl="1" indent="0" algn="just">
              <a:buClr>
                <a:srgbClr val="00CC00"/>
              </a:buClr>
              <a:buNone/>
            </a:pPr>
            <a:endParaRPr lang="fr-FR" sz="1400" dirty="0" smtClean="0"/>
          </a:p>
          <a:p>
            <a:pPr lvl="1" algn="just">
              <a:buClr>
                <a:srgbClr val="00CC00"/>
              </a:buClr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89768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835697" y="188641"/>
            <a:ext cx="6839992" cy="720079"/>
          </a:xfrm>
        </p:spPr>
        <p:txBody>
          <a:bodyPr/>
          <a:lstStyle/>
          <a:p>
            <a:r>
              <a:rPr lang="fr-FR" sz="3200" dirty="0"/>
              <a:t>Attributions et fonctionnement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611560" y="1412776"/>
            <a:ext cx="8135938" cy="4608512"/>
          </a:xfrm>
        </p:spPr>
        <p:txBody>
          <a:bodyPr/>
          <a:lstStyle/>
          <a:p>
            <a:pPr marL="457200" lvl="1" indent="0">
              <a:buClr>
                <a:srgbClr val="00CC00"/>
              </a:buClr>
              <a:buNone/>
            </a:pPr>
            <a:endParaRPr lang="fr-FR" sz="400" dirty="0" smtClean="0"/>
          </a:p>
          <a:p>
            <a:pPr algn="just">
              <a:buClr>
                <a:srgbClr val="C00000"/>
              </a:buClr>
            </a:pPr>
            <a:r>
              <a:rPr lang="fr-FR" dirty="0"/>
              <a:t>Aménagements </a:t>
            </a:r>
            <a:r>
              <a:rPr lang="fr-FR" dirty="0" smtClean="0"/>
              <a:t>suivants (suite) :</a:t>
            </a:r>
          </a:p>
          <a:p>
            <a:pPr marL="0" indent="0" algn="just">
              <a:buClr>
                <a:srgbClr val="C00000"/>
              </a:buClr>
              <a:buNone/>
            </a:pPr>
            <a:endParaRPr lang="fr-FR" sz="1200" dirty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000" dirty="0" smtClean="0"/>
              <a:t>Avis </a:t>
            </a:r>
            <a:r>
              <a:rPr lang="fr-FR" sz="2000" dirty="0"/>
              <a:t>unique lorsqu’une question intéresse le CE </a:t>
            </a:r>
            <a:r>
              <a:rPr lang="fr-FR" sz="2000" dirty="0" smtClean="0"/>
              <a:t>et </a:t>
            </a:r>
            <a:r>
              <a:rPr lang="fr-FR" sz="2000" dirty="0"/>
              <a:t>le CHSCT sous deux </a:t>
            </a:r>
            <a:r>
              <a:rPr lang="fr-FR" sz="2000" dirty="0" smtClean="0"/>
              <a:t>conditions :</a:t>
            </a:r>
          </a:p>
          <a:p>
            <a:pPr marL="0" indent="0" algn="just">
              <a:buClr>
                <a:srgbClr val="C00000"/>
              </a:buClr>
              <a:buNone/>
            </a:pPr>
            <a:endParaRPr lang="fr-FR" sz="800" dirty="0"/>
          </a:p>
          <a:p>
            <a:pPr lvl="2" algn="just">
              <a:buClr>
                <a:srgbClr val="C00000"/>
              </a:buClr>
              <a:buFont typeface="Arial" panose="020B0604020202020204" pitchFamily="34" charset="0"/>
              <a:buChar char="-"/>
            </a:pPr>
            <a:r>
              <a:rPr lang="fr-FR" sz="1800" dirty="0"/>
              <a:t>Les personnes mentionnées à l’article L4613-2 doivent avoir été </a:t>
            </a:r>
            <a:r>
              <a:rPr lang="fr-FR" sz="1800" dirty="0" smtClean="0"/>
              <a:t>convoquées : </a:t>
            </a:r>
            <a:r>
              <a:rPr lang="fr-FR" sz="1800" dirty="0"/>
              <a:t>médecin du travail</a:t>
            </a:r>
            <a:r>
              <a:rPr lang="fr-FR" sz="1800" dirty="0" smtClean="0"/>
              <a:t>…</a:t>
            </a:r>
          </a:p>
          <a:p>
            <a:pPr lvl="2" algn="just">
              <a:buClr>
                <a:srgbClr val="C00000"/>
              </a:buClr>
              <a:buFont typeface="Arial" panose="020B0604020202020204" pitchFamily="34" charset="0"/>
              <a:buChar char="-"/>
            </a:pPr>
            <a:endParaRPr lang="fr-FR" sz="400" dirty="0"/>
          </a:p>
          <a:p>
            <a:pPr lvl="2" algn="just">
              <a:buClr>
                <a:srgbClr val="C00000"/>
              </a:buClr>
              <a:buFont typeface="Arial" panose="020B0604020202020204" pitchFamily="34" charset="0"/>
              <a:buChar char="-"/>
            </a:pPr>
            <a:r>
              <a:rPr lang="fr-FR" sz="1800" dirty="0"/>
              <a:t>L’inspecteur du travail doit avoir été prévenu de la tenue de la </a:t>
            </a:r>
            <a:r>
              <a:rPr lang="fr-FR" sz="1800" dirty="0" smtClean="0"/>
              <a:t>réunion</a:t>
            </a:r>
          </a:p>
          <a:p>
            <a:pPr lvl="2" algn="just">
              <a:buClr>
                <a:srgbClr val="C00000"/>
              </a:buClr>
              <a:buFont typeface="Arial" panose="020B0604020202020204" pitchFamily="34" charset="0"/>
              <a:buChar char="-"/>
            </a:pPr>
            <a:endParaRPr lang="fr-FR" sz="12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000" dirty="0" smtClean="0"/>
              <a:t>Expertise commune sur les questions relevant à la fois du CHSCT et du CE</a:t>
            </a:r>
          </a:p>
          <a:p>
            <a:pPr marL="457200" lvl="1" indent="0" algn="just">
              <a:buClr>
                <a:srgbClr val="C00000"/>
              </a:buClr>
              <a:buNone/>
            </a:pPr>
            <a:endParaRPr lang="fr-FR" sz="12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000" dirty="0" smtClean="0"/>
              <a:t>Heures de délégation dont le nombre est fixé par décret.</a:t>
            </a:r>
            <a:endParaRPr lang="fr-FR" sz="2000" dirty="0"/>
          </a:p>
          <a:p>
            <a:pPr lvl="2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1600" dirty="0" smtClean="0"/>
          </a:p>
          <a:p>
            <a:pPr marL="457200" lvl="1" indent="0" algn="just">
              <a:buClr>
                <a:srgbClr val="00CC00"/>
              </a:buClr>
              <a:buNone/>
            </a:pPr>
            <a:endParaRPr lang="fr-FR" sz="1400" dirty="0" smtClean="0"/>
          </a:p>
          <a:p>
            <a:pPr lvl="1" algn="just">
              <a:buClr>
                <a:srgbClr val="00CC00"/>
              </a:buClr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95368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ésentation FIFO">
  <a:themeElements>
    <a:clrScheme name="Tit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IDAL_rouge[1]">
  <a:themeElements>
    <a:clrScheme name="FIDAL_rouge[1]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IDAL_rouge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DAL_rouge[1]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DAL_rouge[1]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[1]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[1]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[1]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[1]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[1]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IDAL_rouge[1]">
  <a:themeElements>
    <a:clrScheme name="1_FIDAL_rouge[1]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FIDAL_rouge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FIDAL_rouge[1]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DAL_rouge[1]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DAL_rouge[1]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DAL_rouge[1]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DAL_rouge[1]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DAL_rouge[1]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DAL_rouge[1]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 de référence" ma:contentTypeID="0x010100310EF7E03859473E9A578634C3D127F5009B98512082B48B4ABC1D46220026ED33" ma:contentTypeVersion="54" ma:contentTypeDescription="Document de référence" ma:contentTypeScope="" ma:versionID="f83efe6a76ea9021ca65bd781a4cf24f">
  <xsd:schema xmlns:xsd="http://www.w3.org/2001/XMLSchema" xmlns:xs="http://www.w3.org/2001/XMLSchema" xmlns:p="http://schemas.microsoft.com/office/2006/metadata/properties" xmlns:ns2="6988803f-edbd-4c44-a68c-98a500760f7d" xmlns:ns3="http://schemas.microsoft.com/sharepoint/v3/fields" xmlns:ns4="1755ee34-f491-4723-b0cb-515c6e81b3a1" targetNamespace="http://schemas.microsoft.com/office/2006/metadata/properties" ma:root="true" ma:fieldsID="31fdcaefa4b5a1393b15528e04f39313" ns2:_="" ns3:_="" ns4:_="">
    <xsd:import namespace="6988803f-edbd-4c44-a68c-98a500760f7d"/>
    <xsd:import namespace="http://schemas.microsoft.com/sharepoint/v3/fields"/>
    <xsd:import namespace="1755ee34-f491-4723-b0cb-515c6e81b3a1"/>
    <xsd:element name="properties">
      <xsd:complexType>
        <xsd:sequence>
          <xsd:element name="documentManagement">
            <xsd:complexType>
              <xsd:all>
                <xsd:element ref="ns2:Site_x0020_auteur" minOccurs="0"/>
                <xsd:element ref="ns2:TaxCatchAll" minOccurs="0"/>
                <xsd:element ref="ns2:TaxCatchAllLabel" minOccurs="0"/>
                <xsd:element ref="ns3:FIDAL_DateReference" minOccurs="0"/>
                <xsd:element ref="ns3:FIDAL_MigrationComment" minOccurs="0"/>
                <xsd:element ref="ns3:FIDAL_Responsable" minOccurs="0"/>
                <xsd:element ref="ns2:TaxKeywordTaxHTField" minOccurs="0"/>
                <xsd:element ref="ns4:Th_x00e9_matiqu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88803f-edbd-4c44-a68c-98a500760f7d" elementFormDefault="qualified">
    <xsd:import namespace="http://schemas.microsoft.com/office/2006/documentManagement/types"/>
    <xsd:import namespace="http://schemas.microsoft.com/office/infopath/2007/PartnerControls"/>
    <xsd:element name="Site_x0020_auteur" ma:index="1" nillable="true" ma:displayName="Site auteur" ma:format="Dropdown" ma:internalName="Site_x0020_auteur" ma:readOnly="false">
      <xsd:simpleType>
        <xsd:restriction base="dms:Choice">
          <xsd:enumeration value="Aquitaine-Limousin"/>
          <xsd:enumeration value="Bourgogne - Franche-Comté"/>
          <xsd:enumeration value="Bretagne"/>
          <xsd:enumeration value="Champagne - Alsace - Lorraine"/>
          <xsd:enumeration value="Clermont-Ferrand"/>
          <xsd:enumeration value="Direction Internationale"/>
          <xsd:enumeration value="Le Mans"/>
          <xsd:enumeration value="Lyon"/>
          <xsd:enumeration value="Méditerranée"/>
          <xsd:enumeration value="Nantes"/>
          <xsd:enumeration value="Nord Picardie"/>
          <xsd:enumeration value="Normandie"/>
          <xsd:enumeration value="Paris"/>
          <xsd:enumeration value="Siège"/>
          <xsd:enumeration value="Toulouse"/>
        </xsd:restriction>
      </xsd:simpleType>
    </xsd:element>
    <xsd:element name="TaxCatchAll" ma:index="2" nillable="true" ma:displayName="Colonne Attraper tout de Taxonomie" ma:description="" ma:hidden="true" ma:list="{001c5b98-479c-48ba-b062-e846b6760774}" ma:internalName="TaxCatchAll" ma:showField="CatchAllData" ma:web="6988803f-edbd-4c44-a68c-98a500760f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" nillable="true" ma:displayName="Colonne Attraper tout de Taxonomie1" ma:description="" ma:hidden="true" ma:list="{001c5b98-479c-48ba-b062-e846b6760774}" ma:internalName="TaxCatchAllLabel" ma:readOnly="true" ma:showField="CatchAllDataLabel" ma:web="6988803f-edbd-4c44-a68c-98a500760f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5" nillable="true" ma:taxonomy="true" ma:internalName="TaxKeywordTaxHTField" ma:taxonomyFieldName="TaxKeyword" ma:displayName="Mots clés" ma:fieldId="{23f27201-bee3-471e-b2e7-b64fd8b7ca38}" ma:taxonomyMulti="true" ma:sspId="1ea885d9-1978-45cf-bc62-75886c10959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FIDAL_DateReference" ma:index="11" nillable="true" ma:displayName="Date de référence" ma:default="[today]" ma:format="DateOnly" ma:hidden="true" ma:internalName="FIDAL_DateReference" ma:readOnly="false">
      <xsd:simpleType>
        <xsd:restriction base="dms:DateTime"/>
      </xsd:simpleType>
    </xsd:element>
    <xsd:element name="FIDAL_MigrationComment" ma:index="12" nillable="true" ma:displayName="Commentaires" ma:internalName="FIDAL_MigrationComment" ma:readOnly="false">
      <xsd:simpleType>
        <xsd:restriction base="dms:Note">
          <xsd:maxLength value="255"/>
        </xsd:restriction>
      </xsd:simpleType>
    </xsd:element>
    <xsd:element name="FIDAL_Responsable" ma:index="13" nillable="true" ma:displayName="Responsable" ma:list="UserInfo" ma:SharePointGroup="0" ma:internalName="FIDAL_Responsable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55ee34-f491-4723-b0cb-515c6e81b3a1" elementFormDefault="qualified">
    <xsd:import namespace="http://schemas.microsoft.com/office/2006/documentManagement/types"/>
    <xsd:import namespace="http://schemas.microsoft.com/office/infopath/2007/PartnerControls"/>
    <xsd:element name="Th_x00e9_matique" ma:index="16" ma:displayName="Thématique" ma:format="RadioButtons" ma:internalName="Th_x00e9_matique">
      <xsd:simpleType>
        <xsd:restriction base="dms:Choice">
          <xsd:enumeration value="=Liste des supports de formation disponibles"/>
          <xsd:enumeration value="Aménagement et urbanisme"/>
          <xsd:enumeration value="Associations"/>
          <xsd:enumeration value="Concurrence - Distribution"/>
          <xsd:enumeration value="Contentieux - Médiation"/>
          <xsd:enumeration value="Douane"/>
          <xsd:enumeration value="Environnement"/>
          <xsd:enumeration value="Fiscal"/>
          <xsd:enumeration value="Formations &quot;International&quot;"/>
          <xsd:enumeration value="Immobilier"/>
          <xsd:enumeration value="Patrimonial"/>
          <xsd:enumeration value="PI - TI"/>
          <xsd:enumeration value="Pluridisciplinaire"/>
          <xsd:enumeration value="Public"/>
          <xsd:enumeration value="Ressources Humaines"/>
          <xsd:enumeration value="Santé - Sécurité"/>
          <xsd:enumeration value="Social"/>
          <xsd:enumeration value="Société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Type de contenu"/>
        <xsd:element ref="dc:title" minOccurs="0" maxOccurs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988803f-edbd-4c44-a68c-98a500760f7d"/>
    <Site_x0020_auteur xmlns="6988803f-edbd-4c44-a68c-98a500760f7d" xsi:nil="true"/>
    <Th_x00e9_matique xmlns="1755ee34-f491-4723-b0cb-515c6e81b3a1">Social</Th_x00e9_matique>
    <TaxKeywordTaxHTField xmlns="6988803f-edbd-4c44-a68c-98a500760f7d">
      <Terms xmlns="http://schemas.microsoft.com/office/infopath/2007/PartnerControls"/>
    </TaxKeywordTaxHTField>
    <FIDAL_Responsable xmlns="http://schemas.microsoft.com/sharepoint/v3/fields">
      <UserInfo>
        <DisplayName/>
        <AccountId xsi:nil="true"/>
        <AccountType/>
      </UserInfo>
    </FIDAL_Responsable>
    <FIDAL_DateReference xmlns="http://schemas.microsoft.com/sharepoint/v3/fields">2016-01-31T23:00:00+00:00</FIDAL_DateReference>
    <FIDAL_MigrationComment xmlns="http://schemas.microsoft.com/sharepoint/v3/fields">&lt;div class="ExternalClassA4E7A6DA7B4D47349975C1B5A3641D0B"&gt;&lt;p&gt;&lt;span style="font-size:11pt;font-family:&amp;quot;calibri&amp;quot;, &amp;quot;sans-serif&amp;quot;"&gt;Support sur la possibilité de transaction avec l’Urssaf (décret du 15 février) &lt;/span&gt;&lt;/p&gt;&lt;/div&gt;</FIDAL_MigrationComment>
  </documentManagement>
</p:properties>
</file>

<file path=customXml/itemProps1.xml><?xml version="1.0" encoding="utf-8"?>
<ds:datastoreItem xmlns:ds="http://schemas.openxmlformats.org/officeDocument/2006/customXml" ds:itemID="{75AB48DF-8F0F-4432-9FAC-D234271186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88803f-edbd-4c44-a68c-98a500760f7d"/>
    <ds:schemaRef ds:uri="http://schemas.microsoft.com/sharepoint/v3/fields"/>
    <ds:schemaRef ds:uri="1755ee34-f491-4723-b0cb-515c6e81b3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F5ED8C-9125-4F30-9CC5-13AFA56CC8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040BE9-7A42-441C-97C8-083978B9720E}">
  <ds:schemaRefs>
    <ds:schemaRef ds:uri="http://schemas.microsoft.com/office/2006/documentManagement/types"/>
    <ds:schemaRef ds:uri="http://purl.org/dc/dcmitype/"/>
    <ds:schemaRef ds:uri="1755ee34-f491-4723-b0cb-515c6e81b3a1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6988803f-edbd-4c44-a68c-98a500760f7d"/>
    <ds:schemaRef ds:uri="http://schemas.microsoft.com/sharepoint/v3/field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FIFO</Template>
  <TotalTime>2</TotalTime>
  <Words>1364</Words>
  <Application>Microsoft Office PowerPoint</Application>
  <PresentationFormat>Affichage à l'écran (4:3)</PresentationFormat>
  <Paragraphs>342</Paragraphs>
  <Slides>27</Slides>
  <Notes>27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27</vt:i4>
      </vt:variant>
    </vt:vector>
  </HeadingPairs>
  <TitlesOfParts>
    <vt:vector size="35" baseType="lpstr">
      <vt:lpstr>ＭＳ Ｐゴシック</vt:lpstr>
      <vt:lpstr>Arial</vt:lpstr>
      <vt:lpstr>Times New Roman</vt:lpstr>
      <vt:lpstr>Webdings</vt:lpstr>
      <vt:lpstr>Wingdings</vt:lpstr>
      <vt:lpstr>Présentation FIFO</vt:lpstr>
      <vt:lpstr>FIDAL_rouge[1]</vt:lpstr>
      <vt:lpstr>1_FIDAL_rouge[1]</vt:lpstr>
      <vt:lpstr>Présentation PowerPoint</vt:lpstr>
      <vt:lpstr>1. Entreprises de moins de 300 salariés :  La délégation unique du personnel</vt:lpstr>
      <vt:lpstr>Champ d’application</vt:lpstr>
      <vt:lpstr>Mise en place</vt:lpstr>
      <vt:lpstr>Composition</vt:lpstr>
      <vt:lpstr>Composition </vt:lpstr>
      <vt:lpstr>Attributions et fonctionnement</vt:lpstr>
      <vt:lpstr>Attributions et fonctionnement</vt:lpstr>
      <vt:lpstr>Attributions et fonctionnement</vt:lpstr>
      <vt:lpstr>Crédit d’heures </vt:lpstr>
      <vt:lpstr>Crédit d’heures </vt:lpstr>
      <vt:lpstr>Crédit d’heures</vt:lpstr>
      <vt:lpstr>Crédit d’heures</vt:lpstr>
      <vt:lpstr>Suppression</vt:lpstr>
      <vt:lpstr>Suppression</vt:lpstr>
      <vt:lpstr>Entrée en vigueur</vt:lpstr>
      <vt:lpstr>2. Entreprises de plus de 300 salariés :   instance regroupée</vt:lpstr>
      <vt:lpstr>Formes du regroupement</vt:lpstr>
      <vt:lpstr>Mise en place</vt:lpstr>
      <vt:lpstr>Fonctionnement</vt:lpstr>
      <vt:lpstr>Fonctionnement</vt:lpstr>
      <vt:lpstr>Composition</vt:lpstr>
      <vt:lpstr>Regroupement DP / CE / CHSCT</vt:lpstr>
      <vt:lpstr>Regroupement   de 2 des 3 institutions</vt:lpstr>
      <vt:lpstr>Crédit d’heures</vt:lpstr>
      <vt:lpstr>Formation des membres</vt:lpstr>
      <vt:lpstr>Suppression</vt:lpstr>
    </vt:vector>
  </TitlesOfParts>
  <Company>FIDAL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Beckensteiner Jean-Christophe</dc:creator>
  <cp:lastModifiedBy>Jean Philipp</cp:lastModifiedBy>
  <cp:revision>21</cp:revision>
  <cp:lastPrinted>2016-05-26T11:07:52Z</cp:lastPrinted>
  <dcterms:created xsi:type="dcterms:W3CDTF">2016-02-26T09:38:57Z</dcterms:created>
  <dcterms:modified xsi:type="dcterms:W3CDTF">2017-01-08T13:05:21Z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0x010100310EF7E03859473E9A578634C3D127F5009B98512082B48B4ABC1D46220026ED33</vt:lpwstr>
  </property>
  <property fmtid="{D5CDD505-2E9C-101B-9397-08002B2CF9AE}" pid="3" name="TaxKeyword">
    <vt:lpwstr/>
  </property>
</Properties>
</file>