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  <p:sldMasterId id="2147483666" r:id="rId5"/>
    <p:sldMasterId id="2147483679" r:id="rId6"/>
  </p:sldMasterIdLst>
  <p:notesMasterIdLst>
    <p:notesMasterId r:id="rId16"/>
  </p:notesMasterIdLst>
  <p:handoutMasterIdLst>
    <p:handoutMasterId r:id="rId17"/>
  </p:handoutMasterIdLst>
  <p:sldIdLst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500"/>
    <a:srgbClr val="AF265F"/>
    <a:srgbClr val="990099"/>
    <a:srgbClr val="00CC00"/>
    <a:srgbClr val="053AA3"/>
    <a:srgbClr val="1D05CD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30" autoAdjust="0"/>
    <p:restoredTop sz="83429" autoAdjust="0"/>
  </p:normalViewPr>
  <p:slideViewPr>
    <p:cSldViewPr>
      <p:cViewPr varScale="1">
        <p:scale>
          <a:sx n="66" d="100"/>
          <a:sy n="66" d="100"/>
        </p:scale>
        <p:origin x="8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22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5892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fr-FR" dirty="0"/>
              <a:t>Fidal Formation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B1EA9E-C619-4D3D-AEE9-34B2E1D87B7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355988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1225" y="762000"/>
            <a:ext cx="4979988" cy="3733800"/>
          </a:xfrm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24400"/>
            <a:ext cx="4987925" cy="449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305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99811-28F4-4FA6-8707-B33B7915ABF2}" type="slidenum">
              <a:rPr lang="fr-FR" altLang="fr-FR" smtClean="0"/>
              <a:pPr/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3220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6156325" cy="6858000"/>
          </a:xfrm>
          <a:prstGeom prst="rect">
            <a:avLst/>
          </a:prstGeom>
          <a:solidFill>
            <a:srgbClr val="AF265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fr-FR" altLang="fr-FR" dirty="0"/>
          </a:p>
        </p:txBody>
      </p:sp>
      <p:pic>
        <p:nvPicPr>
          <p:cNvPr id="5" name="Picture 5" descr="Arb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62" t="22118" b="2873"/>
          <a:stretch>
            <a:fillRect/>
          </a:stretch>
        </p:blipFill>
        <p:spPr bwMode="auto">
          <a:xfrm>
            <a:off x="6659563" y="3789363"/>
            <a:ext cx="2484437" cy="302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dirty="0"/>
              <a:t>© FIDAL Formation</a:t>
            </a:r>
          </a:p>
        </p:txBody>
      </p:sp>
    </p:spTree>
    <p:extLst>
      <p:ext uri="{BB962C8B-B14F-4D97-AF65-F5344CB8AC3E}">
        <p14:creationId xmlns:p14="http://schemas.microsoft.com/office/powerpoint/2010/main" val="22351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7035353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88065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1842239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91350" y="76200"/>
            <a:ext cx="1847850" cy="5257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47800" y="76200"/>
            <a:ext cx="5391150" cy="5257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800906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6858000" cy="9906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447800" y="1981200"/>
            <a:ext cx="7391400" cy="3352800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7070878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400"/>
            </a:lvl1pPr>
          </a:lstStyle>
          <a:p>
            <a:pPr lvl="0"/>
            <a:r>
              <a:rPr lang="fr-FR" altLang="fr-FR" noProof="0" smtClean="0"/>
              <a:t>Modifiez le style du titre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3643B1C-47E0-446C-AB19-D48CAD0B54B6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475865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446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56FCB7-928B-49CC-98FC-02EC66FA42A2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50773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47800" y="1981200"/>
            <a:ext cx="36195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6195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0443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28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© FIDAL Formation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E7370-4777-495E-8DD4-9918BE6DC9F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7685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578D78-23DE-4063-8A59-95B0840190CB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980423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F5A91F-FD2D-4325-BF22-D935491FB1F5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581792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D85E0B-8192-4532-BBF7-FAFA9F1286AE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990606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77C705-DA03-4217-B126-53BC9119F8D4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915530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33B960-8BF6-4BBD-9FA3-CD161999E587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8444408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91350" y="76200"/>
            <a:ext cx="1847850" cy="5257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47800" y="76200"/>
            <a:ext cx="5391150" cy="5257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>
          <a:xfrm>
            <a:off x="3124200" y="6553200"/>
            <a:ext cx="2895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 altLang="fr-FR" dirty="0"/>
              <a:t>© FIDAL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19FF43-F720-4D22-BBA5-28C1DA268956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226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/>
            </a:lvl1pPr>
          </a:lstStyle>
          <a:p>
            <a:pPr lvl="0"/>
            <a:r>
              <a:rPr lang="fr-FR" altLang="fr-FR" noProof="0" smtClean="0"/>
              <a:t>Modifiez le style des sous-titres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5F1D67-57A3-482B-ADA0-3F94A280E1E0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7535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07E7370-4777-495E-8DD4-9918BE6DC9F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970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7445777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47800" y="1981200"/>
            <a:ext cx="36195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36195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5164951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7183305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4512366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9947167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11413" y="333375"/>
            <a:ext cx="6264275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8135938" cy="424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4008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fr-FR" dirty="0"/>
              <a:t>© FIDAL Formation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400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fld id="{5F22D69D-EB74-4EF1-B70F-36018ED6639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2" name="Picture 6" descr="Bull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38"/>
          <a:stretch>
            <a:fillRect/>
          </a:stretch>
        </p:blipFill>
        <p:spPr bwMode="auto">
          <a:xfrm>
            <a:off x="0" y="0"/>
            <a:ext cx="183515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O ISQ OPQ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237288"/>
            <a:ext cx="72072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untitl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6296025"/>
            <a:ext cx="7191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8738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+mn-lt"/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iming>
    <p:tnLst>
      <p:par>
        <p:cTn id="1" dur="indefinite" restart="never" nodeType="tmRoot"/>
      </p:par>
    </p:tnLst>
  </p:timing>
  <p:hf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AF265F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DD5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76200"/>
            <a:ext cx="1473200" cy="6781800"/>
            <a:chOff x="0" y="48"/>
            <a:chExt cx="928" cy="4272"/>
          </a:xfrm>
        </p:grpSpPr>
        <p:pic>
          <p:nvPicPr>
            <p:cNvPr id="1032" name="Picture 3" descr="New logo FIDAL 2"/>
            <p:cNvPicPr preferRelativeResize="0"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48"/>
              <a:ext cx="880" cy="179"/>
            </a:xfrm>
            <a:prstGeom prst="rect">
              <a:avLst/>
            </a:prstGeom>
            <a:solidFill>
              <a:srgbClr val="A400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3" name="Group 4"/>
            <p:cNvGrpSpPr>
              <a:grpSpLocks noChangeAspect="1"/>
            </p:cNvGrpSpPr>
            <p:nvPr/>
          </p:nvGrpSpPr>
          <p:grpSpPr bwMode="auto">
            <a:xfrm>
              <a:off x="0" y="3616"/>
              <a:ext cx="680" cy="704"/>
              <a:chOff x="0" y="3408"/>
              <a:chExt cx="881" cy="912"/>
            </a:xfrm>
          </p:grpSpPr>
          <p:sp>
            <p:nvSpPr>
              <p:cNvPr id="1034" name="Rectangle 5"/>
              <p:cNvSpPr>
                <a:spLocks noChangeAspect="1" noChangeArrowheads="1"/>
              </p:cNvSpPr>
              <p:nvPr/>
            </p:nvSpPr>
            <p:spPr bwMode="auto">
              <a:xfrm>
                <a:off x="0" y="3692"/>
                <a:ext cx="628" cy="628"/>
              </a:xfrm>
              <a:prstGeom prst="rect">
                <a:avLst/>
              </a:prstGeom>
              <a:solidFill>
                <a:srgbClr val="A4001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 dirty="0"/>
              </a:p>
            </p:txBody>
          </p:sp>
          <p:sp>
            <p:nvSpPr>
              <p:cNvPr id="1035" name="Rectangle 6"/>
              <p:cNvSpPr>
                <a:spLocks noChangeAspect="1" noChangeArrowheads="1"/>
              </p:cNvSpPr>
              <p:nvPr/>
            </p:nvSpPr>
            <p:spPr bwMode="auto">
              <a:xfrm>
                <a:off x="672" y="3408"/>
                <a:ext cx="209" cy="209"/>
              </a:xfrm>
              <a:prstGeom prst="rect">
                <a:avLst/>
              </a:prstGeom>
              <a:solidFill>
                <a:srgbClr val="A4001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 dirty="0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76200"/>
            <a:ext cx="6858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981200"/>
            <a:ext cx="7391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</p:txBody>
      </p:sp>
      <p:sp>
        <p:nvSpPr>
          <p:cNvPr id="3379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+mn-lt"/>
              </a:defRPr>
            </a:lvl1pPr>
          </a:lstStyle>
          <a:p>
            <a:pPr>
              <a:defRPr/>
            </a:pPr>
            <a:fld id="{5F22D69D-EB74-4EF1-B70F-36018ED6639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SzPct val="80000"/>
        <a:buFont typeface="Webdings" pitchFamily="18" charset="2"/>
        <a:buChar char="&lt;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76200"/>
            <a:ext cx="1473200" cy="6781800"/>
            <a:chOff x="0" y="48"/>
            <a:chExt cx="928" cy="4272"/>
          </a:xfrm>
        </p:grpSpPr>
        <p:pic>
          <p:nvPicPr>
            <p:cNvPr id="2057" name="Picture 3" descr="New logo FIDAL 2"/>
            <p:cNvPicPr preferRelativeResize="0"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" y="48"/>
              <a:ext cx="880" cy="179"/>
            </a:xfrm>
            <a:prstGeom prst="rect">
              <a:avLst/>
            </a:prstGeom>
            <a:solidFill>
              <a:srgbClr val="A400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8" name="Group 4"/>
            <p:cNvGrpSpPr>
              <a:grpSpLocks noChangeAspect="1"/>
            </p:cNvGrpSpPr>
            <p:nvPr/>
          </p:nvGrpSpPr>
          <p:grpSpPr bwMode="auto">
            <a:xfrm>
              <a:off x="0" y="3616"/>
              <a:ext cx="680" cy="704"/>
              <a:chOff x="0" y="3408"/>
              <a:chExt cx="881" cy="912"/>
            </a:xfrm>
          </p:grpSpPr>
          <p:sp>
            <p:nvSpPr>
              <p:cNvPr id="2059" name="Rectangle 5"/>
              <p:cNvSpPr>
                <a:spLocks noChangeAspect="1" noChangeArrowheads="1"/>
              </p:cNvSpPr>
              <p:nvPr/>
            </p:nvSpPr>
            <p:spPr bwMode="auto">
              <a:xfrm>
                <a:off x="0" y="3692"/>
                <a:ext cx="628" cy="628"/>
              </a:xfrm>
              <a:prstGeom prst="rect">
                <a:avLst/>
              </a:prstGeom>
              <a:solidFill>
                <a:srgbClr val="A4001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 dirty="0"/>
              </a:p>
            </p:txBody>
          </p:sp>
          <p:sp>
            <p:nvSpPr>
              <p:cNvPr id="2060" name="Rectangle 6"/>
              <p:cNvSpPr>
                <a:spLocks noChangeAspect="1" noChangeArrowheads="1"/>
              </p:cNvSpPr>
              <p:nvPr/>
            </p:nvSpPr>
            <p:spPr bwMode="auto">
              <a:xfrm>
                <a:off x="672" y="3408"/>
                <a:ext cx="209" cy="209"/>
              </a:xfrm>
              <a:prstGeom prst="rect">
                <a:avLst/>
              </a:prstGeom>
              <a:solidFill>
                <a:srgbClr val="A4001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fr-FR" altLang="fr-FR" dirty="0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76200"/>
            <a:ext cx="6858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981200"/>
            <a:ext cx="7391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</p:txBody>
      </p:sp>
      <p:sp>
        <p:nvSpPr>
          <p:cNvPr id="3410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+mn-lt"/>
              </a:defRPr>
            </a:lvl1pPr>
          </a:lstStyle>
          <a:p>
            <a:pPr>
              <a:defRPr/>
            </a:pPr>
            <a:fld id="{E026B851-CCD8-4E11-A65E-9FE13D47A5A2}" type="slidenum">
              <a:rPr lang="fr-FR" altLang="fr-FR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2055" name="Rectangle 11"/>
          <p:cNvSpPr>
            <a:spLocks noChangeArrowheads="1"/>
          </p:cNvSpPr>
          <p:nvPr/>
        </p:nvSpPr>
        <p:spPr bwMode="auto">
          <a:xfrm>
            <a:off x="4254500" y="6553200"/>
            <a:ext cx="63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fld id="{7E16F20C-EC1C-4A32-BBC1-3CA825F400FA}" type="slidenum">
              <a:rPr lang="fr-FR" altLang="fr-FR" sz="1000">
                <a:solidFill>
                  <a:srgbClr val="000A5A"/>
                </a:solidFill>
                <a:latin typeface="Arial" charset="0"/>
                <a:ea typeface="ＭＳ Ｐゴシック" pitchFamily="34" charset="-128"/>
              </a:rPr>
              <a:pPr algn="ctr"/>
              <a:t>‹N°›</a:t>
            </a:fld>
            <a:endParaRPr lang="fr-FR" altLang="fr-FR" sz="1400" dirty="0">
              <a:solidFill>
                <a:srgbClr val="000A5A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A4001D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SzPct val="80000"/>
        <a:buFont typeface="Webdings" pitchFamily="18" charset="2"/>
        <a:buChar char="&lt;"/>
        <a:defRPr sz="2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50021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85775" y="1773238"/>
            <a:ext cx="8004175" cy="2519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A50021"/>
              </a:buClr>
              <a:buSzPct val="80000"/>
              <a:buFont typeface="Webdings" pitchFamily="18" charset="2"/>
              <a:buChar char="&lt;"/>
              <a:defRPr sz="2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50021"/>
              </a:buClr>
              <a:buSzPct val="8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50021"/>
              </a:buClr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0021"/>
              </a:buClr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2400" dirty="0" smtClean="0">
                <a:solidFill>
                  <a:srgbClr val="000000"/>
                </a:solidFill>
              </a:rPr>
              <a:t>Modalités de déroulement des réunions des institutions représentatives du personnel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2400" dirty="0" smtClean="0">
                <a:solidFill>
                  <a:srgbClr val="000000"/>
                </a:solidFill>
                <a:latin typeface="Times New Roman" pitchFamily="18" charset="0"/>
              </a:rPr>
              <a:t>Décret  n° 2016-453 du 12 avril 2016</a:t>
            </a:r>
            <a:endParaRPr lang="fr-FR" altLang="fr-FR" sz="1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563563" y="4183322"/>
            <a:ext cx="4191000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rgbClr val="A50021"/>
              </a:buClr>
              <a:buSzPct val="80000"/>
              <a:buFont typeface="Webdings" pitchFamily="18" charset="2"/>
              <a:buChar char="&lt;"/>
              <a:defRPr sz="2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50021"/>
              </a:buClr>
              <a:buSzPct val="8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50021"/>
              </a:buClr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50021"/>
              </a:buClr>
              <a:buChar char="–"/>
              <a:defRPr sz="16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Char char="»"/>
              <a:defRPr sz="1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1600" b="0" dirty="0">
                <a:solidFill>
                  <a:srgbClr val="000000"/>
                </a:solidFill>
                <a:latin typeface="Times New Roman" pitchFamily="18" charset="0"/>
              </a:rPr>
              <a:t>   Laurence Monville-Roustand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1600" b="0" dirty="0">
                <a:solidFill>
                  <a:srgbClr val="000000"/>
                </a:solidFill>
                <a:latin typeface="Times New Roman" pitchFamily="18" charset="0"/>
              </a:rPr>
              <a:t>   Avocat Spécialiste en droit social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fr-FR" altLang="fr-FR" sz="1600" b="0" dirty="0">
                <a:solidFill>
                  <a:srgbClr val="000000"/>
                </a:solidFill>
                <a:latin typeface="Times New Roman" pitchFamily="18" charset="0"/>
              </a:rPr>
              <a:t>   </a:t>
            </a:r>
          </a:p>
        </p:txBody>
      </p:sp>
      <p:grpSp>
        <p:nvGrpSpPr>
          <p:cNvPr id="13321" name="Group 7"/>
          <p:cNvGrpSpPr>
            <a:grpSpLocks noChangeAspect="1"/>
          </p:cNvGrpSpPr>
          <p:nvPr/>
        </p:nvGrpSpPr>
        <p:grpSpPr bwMode="auto">
          <a:xfrm>
            <a:off x="0" y="5740400"/>
            <a:ext cx="1079500" cy="1117600"/>
            <a:chOff x="0" y="3408"/>
            <a:chExt cx="881" cy="912"/>
          </a:xfrm>
        </p:grpSpPr>
        <p:sp>
          <p:nvSpPr>
            <p:cNvPr id="13322" name="Rectangle 8"/>
            <p:cNvSpPr>
              <a:spLocks noChangeAspect="1" noChangeArrowheads="1"/>
            </p:cNvSpPr>
            <p:nvPr/>
          </p:nvSpPr>
          <p:spPr bwMode="auto">
            <a:xfrm>
              <a:off x="0" y="3692"/>
              <a:ext cx="628" cy="628"/>
            </a:xfrm>
            <a:prstGeom prst="rect">
              <a:avLst/>
            </a:prstGeom>
            <a:solidFill>
              <a:srgbClr val="A400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A50021"/>
                </a:buClr>
                <a:buSzPct val="80000"/>
                <a:buFont typeface="Webdings" pitchFamily="18" charset="2"/>
                <a:buChar char="&lt;"/>
                <a:defRPr sz="26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A50021"/>
                </a:buClr>
                <a:buSzPct val="80000"/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50021"/>
                </a:buClr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A50021"/>
                </a:buClr>
                <a:buChar char="–"/>
                <a:defRPr sz="1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fr-FR" altLang="fr-FR" sz="2400" b="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323" name="Rectangle 9"/>
            <p:cNvSpPr>
              <a:spLocks noChangeAspect="1" noChangeArrowheads="1"/>
            </p:cNvSpPr>
            <p:nvPr/>
          </p:nvSpPr>
          <p:spPr bwMode="auto">
            <a:xfrm>
              <a:off x="672" y="3408"/>
              <a:ext cx="209" cy="209"/>
            </a:xfrm>
            <a:prstGeom prst="rect">
              <a:avLst/>
            </a:prstGeom>
            <a:solidFill>
              <a:srgbClr val="A400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rgbClr val="A50021"/>
                </a:buClr>
                <a:buSzPct val="80000"/>
                <a:buFont typeface="Webdings" pitchFamily="18" charset="2"/>
                <a:buChar char="&lt;"/>
                <a:defRPr sz="2600" b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A50021"/>
                </a:buClr>
                <a:buSzPct val="80000"/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50021"/>
                </a:buClr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A50021"/>
                </a:buClr>
                <a:buChar char="–"/>
                <a:defRPr sz="16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50021"/>
                </a:buClr>
                <a:buChar char="»"/>
                <a:defRPr sz="14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fr-FR" altLang="fr-FR" sz="2400" b="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794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1" y="260649"/>
            <a:ext cx="6984008" cy="792087"/>
          </a:xfrm>
        </p:spPr>
        <p:txBody>
          <a:bodyPr/>
          <a:lstStyle/>
          <a:p>
            <a:r>
              <a:rPr lang="fr-FR" sz="2800" dirty="0" smtClean="0"/>
              <a:t>Etablissement des procès-verbaux </a:t>
            </a:r>
            <a:br>
              <a:rPr lang="fr-FR" sz="2800" dirty="0" smtClean="0"/>
            </a:br>
            <a:r>
              <a:rPr lang="fr-FR" sz="2800" dirty="0" smtClean="0"/>
              <a:t>de réunion du comité d’entreprise 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755576" y="1484784"/>
            <a:ext cx="7848872" cy="4320480"/>
          </a:xfrm>
        </p:spPr>
        <p:txBody>
          <a:bodyPr/>
          <a:lstStyle/>
          <a:p>
            <a:pPr marL="514350" indent="-457200" algn="just">
              <a:buClr>
                <a:srgbClr val="C00000"/>
              </a:buClr>
            </a:pPr>
            <a:r>
              <a:rPr lang="fr-FR" dirty="0" smtClean="0"/>
              <a:t>Modalités :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4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200" dirty="0" smtClean="0"/>
              <a:t>Les procès-verbaux sont établis par le secrétaire du comité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4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200" dirty="0" smtClean="0"/>
              <a:t>Un accord doit fixer le délai et les modalités d’établissement des procès-verbaux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200" dirty="0" smtClean="0"/>
              <a:t>Cet accord est conclu entre l’employeur et le DS, et à défaut, avec la majorité des membres titulaires élus du comité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4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200" dirty="0" smtClean="0"/>
              <a:t>A défaut d’accord : les modalités sont définies par décret.</a:t>
            </a:r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380376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1" y="188641"/>
            <a:ext cx="6984008" cy="720079"/>
          </a:xfrm>
        </p:spPr>
        <p:txBody>
          <a:bodyPr/>
          <a:lstStyle/>
          <a:p>
            <a:r>
              <a:rPr lang="fr-FR" sz="2800" dirty="0" smtClean="0"/>
              <a:t>Etablissement des procès-verbaux </a:t>
            </a:r>
            <a:br>
              <a:rPr lang="fr-FR" sz="2800" dirty="0" smtClean="0"/>
            </a:br>
            <a:r>
              <a:rPr lang="fr-FR" sz="2800" dirty="0" smtClean="0"/>
              <a:t>de réunion du comité d’entreprise 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539552" y="1412776"/>
            <a:ext cx="8064896" cy="4680520"/>
          </a:xfrm>
        </p:spPr>
        <p:txBody>
          <a:bodyPr/>
          <a:lstStyle/>
          <a:p>
            <a:pPr marL="514350" indent="-457200" algn="just">
              <a:buClr>
                <a:srgbClr val="C00000"/>
              </a:buClr>
            </a:pPr>
            <a:r>
              <a:rPr lang="fr-FR" dirty="0" smtClean="0"/>
              <a:t>Selon le décret :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Le procès-verbal est établi et transmis par le secrétaire à l’employeur dans les 15 jours suivant la réunion ou, si un nouvelle réunion est prévue dans le délai de 15 jours avant cette réunion</a:t>
            </a:r>
          </a:p>
          <a:p>
            <a:pPr marL="457200" lvl="1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Délais spécifiques </a:t>
            </a:r>
          </a:p>
          <a:p>
            <a:pPr lvl="2" algn="just">
              <a:buClr>
                <a:srgbClr val="C00000"/>
              </a:buClr>
              <a:buFont typeface="Arial" panose="020B0604020202020204" pitchFamily="34" charset="0"/>
              <a:buChar char="-"/>
            </a:pPr>
            <a:r>
              <a:rPr lang="fr-FR" sz="1800" dirty="0" smtClean="0"/>
              <a:t>3 jours pour la consultation en cas de licenciement économique collectif </a:t>
            </a:r>
          </a:p>
          <a:p>
            <a:pPr lvl="2" algn="just">
              <a:buClr>
                <a:srgbClr val="C00000"/>
              </a:buClr>
              <a:buFont typeface="Arial" panose="020B0604020202020204" pitchFamily="34" charset="0"/>
              <a:buChar char="-"/>
            </a:pPr>
            <a:r>
              <a:rPr lang="fr-FR" sz="1800" dirty="0" smtClean="0"/>
              <a:t>1 jour si l’entreprise est en redressement judiciaire</a:t>
            </a:r>
          </a:p>
          <a:p>
            <a:pPr marL="914400" lvl="2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Le procès-verbal contient au moins le résumé des délibérations du comité et la décision motivée de l’employeur sur les propositions faites lors de la précédente réunion.</a:t>
            </a:r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428736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1" y="116633"/>
            <a:ext cx="6984008" cy="936104"/>
          </a:xfrm>
        </p:spPr>
        <p:txBody>
          <a:bodyPr/>
          <a:lstStyle/>
          <a:p>
            <a:r>
              <a:rPr lang="fr-FR" sz="2800" dirty="0" smtClean="0"/>
              <a:t>Conditions d’enregistrement </a:t>
            </a:r>
            <a:br>
              <a:rPr lang="fr-FR" sz="2800" dirty="0" smtClean="0"/>
            </a:br>
            <a:r>
              <a:rPr lang="fr-FR" sz="2800" dirty="0" smtClean="0"/>
              <a:t>et de sténographie des débats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11560" y="1484784"/>
            <a:ext cx="7848872" cy="4320480"/>
          </a:xfrm>
        </p:spPr>
        <p:txBody>
          <a:bodyPr/>
          <a:lstStyle/>
          <a:p>
            <a:pPr marL="514350" indent="-457200" algn="just">
              <a:buClr>
                <a:srgbClr val="C00000"/>
              </a:buClr>
            </a:pPr>
            <a:r>
              <a:rPr lang="fr-FR" sz="2200" dirty="0" smtClean="0"/>
              <a:t>Le décret définit les conditions dans lesquelles il est possible de recourir à l’enregistrement et à la sténographie des débats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C00000"/>
              </a:buClr>
              <a:buNone/>
            </a:pPr>
            <a:endParaRPr lang="fr-FR" sz="4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Décision d’y recourir prise par l’employeur ou par la délégation du personnel au comité d’entreprise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Lorsque la décision émane </a:t>
            </a:r>
            <a:r>
              <a:rPr lang="fr-FR" sz="1800" dirty="0"/>
              <a:t>du comité </a:t>
            </a:r>
            <a:r>
              <a:rPr lang="fr-FR" sz="1800" dirty="0" smtClean="0"/>
              <a:t>d’entreprise : possibilité pour l’employeur de s’y opposer si les délibérations portent sur des informations revêtant un caractère confidentiel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Lorsqu’il est fait appel à une personne extérieure : tenue à la même obligation de discrétion que </a:t>
            </a:r>
            <a:r>
              <a:rPr lang="fr-FR" sz="1800" dirty="0"/>
              <a:t>les membres du comité d’entreprise</a:t>
            </a:r>
            <a:endParaRPr lang="fr-FR" sz="1800" dirty="0" smtClean="0"/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19190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1" y="116633"/>
            <a:ext cx="6984008" cy="936104"/>
          </a:xfrm>
        </p:spPr>
        <p:txBody>
          <a:bodyPr/>
          <a:lstStyle/>
          <a:p>
            <a:r>
              <a:rPr lang="fr-FR" sz="2800" dirty="0" smtClean="0"/>
              <a:t>Conditions d’enregistrement </a:t>
            </a:r>
            <a:br>
              <a:rPr lang="fr-FR" sz="2800" dirty="0" smtClean="0"/>
            </a:br>
            <a:r>
              <a:rPr lang="fr-FR" sz="2800" dirty="0" smtClean="0"/>
              <a:t>et de sténographie des débats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83568" y="1484784"/>
            <a:ext cx="7776864" cy="3456384"/>
          </a:xfrm>
        </p:spPr>
        <p:txBody>
          <a:bodyPr/>
          <a:lstStyle/>
          <a:p>
            <a:pPr marL="57150" indent="0" algn="just">
              <a:buClr>
                <a:srgbClr val="00CC00"/>
              </a:buClr>
              <a:buNone/>
            </a:pPr>
            <a:endParaRPr lang="fr-FR" sz="400" dirty="0" smtClean="0"/>
          </a:p>
          <a:p>
            <a:pPr algn="just">
              <a:buClr>
                <a:srgbClr val="C00000"/>
              </a:buClr>
            </a:pPr>
            <a:r>
              <a:rPr lang="fr-FR" sz="2200" dirty="0" smtClean="0"/>
              <a:t>Sauf si un accord entre l’employeur et </a:t>
            </a:r>
            <a:r>
              <a:rPr lang="fr-FR" sz="2200" dirty="0"/>
              <a:t>les </a:t>
            </a:r>
            <a:r>
              <a:rPr lang="fr-FR" sz="2200" dirty="0" smtClean="0"/>
              <a:t>membres élus </a:t>
            </a:r>
            <a:r>
              <a:rPr lang="fr-FR" sz="2200" dirty="0"/>
              <a:t>du comité </a:t>
            </a:r>
            <a:r>
              <a:rPr lang="fr-FR" sz="2200" dirty="0" smtClean="0"/>
              <a:t>d’entreprise en dispose autrement, les frais liés à l’enregistrement et à la sténographie sont pris en charge :</a:t>
            </a:r>
          </a:p>
          <a:p>
            <a:pPr marL="457200" lvl="1" indent="0" algn="just">
              <a:buClr>
                <a:srgbClr val="C00000"/>
              </a:buClr>
              <a:buNone/>
            </a:pPr>
            <a:endParaRPr lang="fr-FR" sz="1400" dirty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Par l’employeur lorsque la décision de recourir à ces moyens émane de ce dernier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Par le budget de fonctionnement du </a:t>
            </a:r>
            <a:r>
              <a:rPr lang="fr-FR" sz="1800" dirty="0"/>
              <a:t>comité </a:t>
            </a:r>
            <a:r>
              <a:rPr lang="fr-FR" sz="1800" dirty="0" smtClean="0"/>
              <a:t>d’entreprise si la décision émane de la délégation du personnel</a:t>
            </a:r>
          </a:p>
          <a:p>
            <a:pPr marL="457200" lvl="1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914400" lvl="1" indent="-45720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4411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84008" cy="576065"/>
          </a:xfrm>
        </p:spPr>
        <p:txBody>
          <a:bodyPr/>
          <a:lstStyle/>
          <a:p>
            <a:r>
              <a:rPr lang="fr-FR" sz="2800" dirty="0" smtClean="0"/>
              <a:t>Visioconférence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755576" y="1196752"/>
            <a:ext cx="7992888" cy="5112568"/>
          </a:xfrm>
        </p:spPr>
        <p:txBody>
          <a:bodyPr/>
          <a:lstStyle/>
          <a:p>
            <a:pPr marL="57150" indent="0" algn="just">
              <a:buClr>
                <a:srgbClr val="00CC00"/>
              </a:buClr>
              <a:buNone/>
            </a:pPr>
            <a:endParaRPr lang="fr-FR" sz="400" dirty="0" smtClean="0"/>
          </a:p>
          <a:p>
            <a:pPr marL="400050" algn="just">
              <a:buClr>
                <a:srgbClr val="C00000"/>
              </a:buClr>
            </a:pPr>
            <a:r>
              <a:rPr lang="fr-FR" sz="2400" dirty="0" smtClean="0"/>
              <a:t>Possibilité de recourir à la visioconférence pour la tenue des réunions des institutions suivantes :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14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/>
              <a:t>Le comité </a:t>
            </a:r>
            <a:r>
              <a:rPr lang="fr-FR" sz="1800" dirty="0" smtClean="0"/>
              <a:t>d’entreprise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comité central d’entreprise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comité de groupe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</a:t>
            </a:r>
            <a:r>
              <a:rPr lang="fr-FR" sz="1800" dirty="0"/>
              <a:t>comité </a:t>
            </a:r>
            <a:r>
              <a:rPr lang="fr-FR" sz="1800" dirty="0" smtClean="0"/>
              <a:t>d’entreprise européen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comité de la société européenne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CHSCT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L’instance de coordination du CHSCT</a:t>
            </a:r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Les institutions du personnel organisant des réunions communes</a:t>
            </a:r>
          </a:p>
          <a:p>
            <a:pPr marL="51435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457200" algn="just">
              <a:buClr>
                <a:srgbClr val="C00000"/>
              </a:buClr>
            </a:pPr>
            <a:r>
              <a:rPr lang="fr-FR" sz="2400" dirty="0" smtClean="0"/>
              <a:t>Quid des délégués du personnel, des comités d’établissement et de la DUP </a:t>
            </a:r>
            <a:r>
              <a:rPr lang="fr-FR" dirty="0" smtClean="0"/>
              <a:t>?</a:t>
            </a:r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79300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84008" cy="576065"/>
          </a:xfrm>
        </p:spPr>
        <p:txBody>
          <a:bodyPr/>
          <a:lstStyle/>
          <a:p>
            <a:r>
              <a:rPr lang="fr-FR" sz="2800" dirty="0" smtClean="0"/>
              <a:t>Visioconférence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755576" y="1268760"/>
            <a:ext cx="7992888" cy="4896544"/>
          </a:xfrm>
        </p:spPr>
        <p:txBody>
          <a:bodyPr/>
          <a:lstStyle/>
          <a:p>
            <a:pPr marL="57150" indent="0" algn="just">
              <a:buClr>
                <a:srgbClr val="00CC00"/>
              </a:buClr>
              <a:buNone/>
            </a:pPr>
            <a:endParaRPr lang="fr-FR" sz="400" dirty="0" smtClean="0"/>
          </a:p>
          <a:p>
            <a:pPr marL="400050" algn="just">
              <a:buClr>
                <a:srgbClr val="C00000"/>
              </a:buClr>
            </a:pPr>
            <a:r>
              <a:rPr lang="fr-FR" dirty="0" smtClean="0"/>
              <a:t>Modalités de recours à la visioconférence :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14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Modalités identiques, quelle que soit l’institution du personnel</a:t>
            </a:r>
          </a:p>
          <a:p>
            <a:pPr marL="685800" lvl="1" indent="-1714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Nécessité d’un accord conclu entre l’employeur et les représentants du personnel concernés</a:t>
            </a:r>
          </a:p>
          <a:p>
            <a:pPr marL="685800" lvl="1" indent="-1714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800" dirty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A défaut d’accord, la visioconférence peut être utilisée mais dans la limite de 3 réunions par année civile</a:t>
            </a:r>
          </a:p>
          <a:p>
            <a:pPr marL="685800" lvl="1" indent="-1714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800" dirty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Un décret détermine les conditions dans lesquelles les institutions peuvent procéder à un vote à bulletin secret</a:t>
            </a:r>
          </a:p>
          <a:p>
            <a:pPr marL="685800" lvl="1" indent="-1714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En toutes hypothèses, le recours à la visioconférence n’est possible que si toutes les personnes devant assister à la réunion du </a:t>
            </a:r>
            <a:r>
              <a:rPr lang="fr-FR" sz="1800" dirty="0"/>
              <a:t>comité </a:t>
            </a:r>
            <a:r>
              <a:rPr lang="fr-FR" sz="1800" dirty="0" smtClean="0"/>
              <a:t>d’entreprise ont accès à la technologie permettant l’utilisation du procédé.</a:t>
            </a:r>
          </a:p>
          <a:p>
            <a:pPr marL="800100" lvl="1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 marL="514350" lvl="1" indent="0" algn="just">
              <a:buClr>
                <a:srgbClr val="00CC00"/>
              </a:buClr>
              <a:buNone/>
            </a:pPr>
            <a:endParaRPr lang="fr-FR" sz="1200" dirty="0" smtClean="0"/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355480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84008" cy="576065"/>
          </a:xfrm>
        </p:spPr>
        <p:txBody>
          <a:bodyPr/>
          <a:lstStyle/>
          <a:p>
            <a:r>
              <a:rPr lang="fr-FR" sz="2800" dirty="0" smtClean="0"/>
              <a:t>Visioconférence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4824536"/>
          </a:xfrm>
        </p:spPr>
        <p:txBody>
          <a:bodyPr/>
          <a:lstStyle/>
          <a:p>
            <a:pPr marL="400050" algn="just">
              <a:buClr>
                <a:srgbClr val="C00000"/>
              </a:buClr>
            </a:pPr>
            <a:r>
              <a:rPr lang="fr-FR" dirty="0" smtClean="0"/>
              <a:t>Selon le décret :</a:t>
            </a:r>
          </a:p>
          <a:p>
            <a:pPr marL="57150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dirty="0" smtClean="0"/>
              <a:t>Le dispositif technique doit garantir l’identification des membres du </a:t>
            </a:r>
            <a:r>
              <a:rPr lang="fr-FR" sz="1800" dirty="0"/>
              <a:t>comité </a:t>
            </a:r>
            <a:r>
              <a:rPr lang="fr-FR" sz="1800" dirty="0" smtClean="0"/>
              <a:t>et leur participation effective en assurant la retransmission continue et simultanée du son et de l’image des délibérations (sans que cela n’empêche la tenue de suspension de séance)</a:t>
            </a:r>
          </a:p>
          <a:p>
            <a:pPr marL="514350" lvl="1" indent="0" algn="just">
              <a:buClr>
                <a:srgbClr val="C00000"/>
              </a:buClr>
              <a:buNone/>
            </a:pPr>
            <a:endParaRPr lang="fr-FR" sz="1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b="1" dirty="0" smtClean="0"/>
              <a:t>En cas de vote à bulletins secrets </a:t>
            </a:r>
            <a:r>
              <a:rPr lang="fr-FR" sz="1800" dirty="0" smtClean="0"/>
              <a:t>: le dispositif garantit que l’identité de l’électeur ne peut pas être mis en relation avec l’expression de son vote</a:t>
            </a:r>
          </a:p>
          <a:p>
            <a:pPr marL="514350" lvl="1" indent="0" algn="just">
              <a:buClr>
                <a:srgbClr val="C00000"/>
              </a:buClr>
              <a:buNone/>
            </a:pPr>
            <a:endParaRPr lang="fr-FR" sz="1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1800" b="1" dirty="0" smtClean="0"/>
              <a:t>En cas de vote organisé par voie électronique </a:t>
            </a:r>
            <a:r>
              <a:rPr lang="fr-FR" sz="1800" dirty="0" smtClean="0"/>
              <a:t>: le système retenu doit assurer la confidentialité des données transmises et la sécurité de l’adressage des moyens d’authentification, de l’émargement, de l’enregistrement  et du dépouillement des votes</a:t>
            </a:r>
          </a:p>
          <a:p>
            <a:pPr marL="514350" lvl="1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800100" lvl="1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1800" dirty="0" smtClean="0"/>
          </a:p>
          <a:p>
            <a:pPr marL="514350" lvl="1" indent="0" algn="just">
              <a:buClr>
                <a:srgbClr val="00CC00"/>
              </a:buClr>
              <a:buNone/>
            </a:pPr>
            <a:endParaRPr lang="fr-FR" sz="1200" dirty="0" smtClean="0"/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737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84008" cy="576065"/>
          </a:xfrm>
        </p:spPr>
        <p:txBody>
          <a:bodyPr/>
          <a:lstStyle/>
          <a:p>
            <a:r>
              <a:rPr lang="fr-FR" sz="2800" dirty="0" smtClean="0"/>
              <a:t>Visioconférence</a:t>
            </a:r>
            <a:endParaRPr lang="fr-FR" sz="28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11560" y="1412776"/>
            <a:ext cx="7920880" cy="3888432"/>
          </a:xfrm>
        </p:spPr>
        <p:txBody>
          <a:bodyPr/>
          <a:lstStyle/>
          <a:p>
            <a:pPr indent="-285750" algn="just">
              <a:buClr>
                <a:srgbClr val="C00000"/>
              </a:buClr>
            </a:pPr>
            <a:r>
              <a:rPr lang="fr-FR" dirty="0" smtClean="0"/>
              <a:t> Selon le décret :</a:t>
            </a:r>
          </a:p>
          <a:p>
            <a:pPr indent="-285750" algn="just">
              <a:buClr>
                <a:srgbClr val="C00000"/>
              </a:buClr>
            </a:pPr>
            <a:endParaRPr lang="fr-FR" sz="14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L’engagement des délibérations est subordonné à la vérification que l’ensemble des membres a accès à des moyens techniques satisfaisant aux conditions réglementaires</a:t>
            </a:r>
          </a:p>
          <a:p>
            <a:pPr marL="685800" lvl="1" indent="-1714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fr-FR" sz="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Le vote a lieu de manière simultanée</a:t>
            </a:r>
          </a:p>
          <a:p>
            <a:pPr marL="514350" lvl="1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800100" lvl="1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fr-FR" sz="2000" dirty="0" smtClean="0"/>
              <a:t>Les participants disposent d’une durée identique pour voter à compter de l’ouverture des opérations de vote indiquées par le président du comité</a:t>
            </a:r>
          </a:p>
          <a:p>
            <a:pPr marL="514350" lvl="1" indent="0" algn="just">
              <a:buClr>
                <a:srgbClr val="C00000"/>
              </a:buClr>
              <a:buNone/>
            </a:pPr>
            <a:endParaRPr lang="fr-FR" sz="800" dirty="0" smtClean="0"/>
          </a:p>
          <a:p>
            <a:pPr marL="514350" lvl="1" indent="0" algn="just">
              <a:buClr>
                <a:srgbClr val="00CC00"/>
              </a:buClr>
              <a:buNone/>
            </a:pPr>
            <a:endParaRPr lang="fr-FR" sz="1800" dirty="0" smtClean="0"/>
          </a:p>
          <a:p>
            <a:pPr marL="514350" lvl="1" indent="0" algn="just">
              <a:buClr>
                <a:srgbClr val="00CC00"/>
              </a:buClr>
              <a:buNone/>
            </a:pPr>
            <a:endParaRPr lang="fr-FR" sz="1200" dirty="0" smtClean="0"/>
          </a:p>
          <a:p>
            <a:pPr marL="914400" lvl="1" indent="-457200" algn="just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400" dirty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marL="57150" indent="0">
              <a:buClr>
                <a:srgbClr val="00CC00"/>
              </a:buClr>
              <a:buNone/>
            </a:pPr>
            <a:r>
              <a:rPr lang="fr-FR" b="0" dirty="0" smtClean="0"/>
              <a:t> </a:t>
            </a:r>
          </a:p>
          <a:p>
            <a:pPr marL="857250" lvl="2" indent="0">
              <a:buClr>
                <a:srgbClr val="00CC00"/>
              </a:buClr>
              <a:buNone/>
            </a:pPr>
            <a:endParaRPr lang="fr-FR" sz="2800" b="0" dirty="0" smtClean="0"/>
          </a:p>
          <a:p>
            <a:pPr marL="914400" lvl="1" indent="-457200">
              <a:buClr>
                <a:srgbClr val="00CC00"/>
              </a:buClr>
              <a:buFont typeface="Wingdings" panose="05000000000000000000" pitchFamily="2" charset="2"/>
              <a:buChar char="Ø"/>
            </a:pPr>
            <a:endParaRPr lang="fr-FR" sz="2800" dirty="0"/>
          </a:p>
          <a:p>
            <a:pPr marL="57150" indent="0">
              <a:buClr>
                <a:srgbClr val="00CC00"/>
              </a:buClr>
              <a:buNone/>
            </a:pPr>
            <a:endParaRPr lang="fr-FR" sz="800" dirty="0" smtClean="0"/>
          </a:p>
          <a:p>
            <a:pPr marL="57150" indent="0" algn="just">
              <a:buClr>
                <a:srgbClr val="00CC00"/>
              </a:buClr>
              <a:buNone/>
            </a:pPr>
            <a:endParaRPr lang="fr-FR" sz="2000" dirty="0" smtClean="0"/>
          </a:p>
          <a:p>
            <a:pPr marL="57150" indent="0">
              <a:buClr>
                <a:srgbClr val="00CC00"/>
              </a:buClr>
              <a:buNone/>
            </a:pPr>
            <a:endParaRPr lang="fr-FR" sz="400" b="0" dirty="0" smtClean="0"/>
          </a:p>
          <a:p>
            <a:pPr lvl="1" algn="just">
              <a:buClr>
                <a:srgbClr val="00CC00"/>
              </a:buClr>
            </a:pPr>
            <a:endParaRPr lang="fr-FR" dirty="0" smtClean="0"/>
          </a:p>
          <a:p>
            <a:pPr marL="457200" lvl="1" indent="0" algn="just">
              <a:buClr>
                <a:srgbClr val="00CC00"/>
              </a:buClr>
              <a:buNone/>
            </a:pPr>
            <a:endParaRPr lang="fr-FR" sz="1400" dirty="0" smtClean="0"/>
          </a:p>
          <a:p>
            <a:pPr lvl="1" algn="just">
              <a:buClr>
                <a:srgbClr val="00CC00"/>
              </a:buClr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40670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ésentation FIFO">
  <a:themeElements>
    <a:clrScheme name="Tit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r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r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IDAL_rouge[1]">
  <a:themeElements>
    <a:clrScheme name="FIDAL_rouge[1]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IDAL_rouge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DAL_rouge[1]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DAL_rouge[1]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DAL_rouge[1]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DAL_rouge[1]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DAL_rouge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DAL_rouge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DAL_rouge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IDAL_rouge[1]">
  <a:themeElements>
    <a:clrScheme name="1_FIDAL_rouge[1]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FIDAL_rouge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FIDAL_rouge[1]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DAL_rouge[1]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DAL_rouge[1]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DAL_rouge[1]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DAL_rouge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DAL_rouge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IDAL_rouge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88803f-edbd-4c44-a68c-98a500760f7d"/>
    <Site_x0020_auteur xmlns="6988803f-edbd-4c44-a68c-98a500760f7d" xsi:nil="true"/>
    <Th_x00e9_matique xmlns="1755ee34-f491-4723-b0cb-515c6e81b3a1">Social</Th_x00e9_matique>
    <TaxKeywordTaxHTField xmlns="6988803f-edbd-4c44-a68c-98a500760f7d">
      <Terms xmlns="http://schemas.microsoft.com/office/infopath/2007/PartnerControls"/>
    </TaxKeywordTaxHTField>
    <FIDAL_Responsable xmlns="http://schemas.microsoft.com/sharepoint/v3/fields">
      <UserInfo>
        <DisplayName/>
        <AccountId xsi:nil="true"/>
        <AccountType/>
      </UserInfo>
    </FIDAL_Responsable>
    <FIDAL_DateReference xmlns="http://schemas.microsoft.com/sharepoint/v3/fields">2016-01-31T23:00:00+00:00</FIDAL_DateReference>
    <FIDAL_MigrationComment xmlns="http://schemas.microsoft.com/sharepoint/v3/fields">&lt;div class="ExternalClassA4E7A6DA7B4D47349975C1B5A3641D0B"&gt;&lt;p&gt;&lt;span style="font-size:11pt;font-family:&amp;quot;calibri&amp;quot;, &amp;quot;sans-serif&amp;quot;"&gt;Support sur la possibilité de transaction avec l’Urssaf (décret du 15 février) &lt;/span&gt;&lt;/p&gt;&lt;/div&gt;</FIDAL_MigrationCommen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 de référence" ma:contentTypeID="0x010100310EF7E03859473E9A578634C3D127F5009B98512082B48B4ABC1D46220026ED33" ma:contentTypeVersion="54" ma:contentTypeDescription="Document de référence" ma:contentTypeScope="" ma:versionID="f83efe6a76ea9021ca65bd781a4cf24f">
  <xsd:schema xmlns:xsd="http://www.w3.org/2001/XMLSchema" xmlns:xs="http://www.w3.org/2001/XMLSchema" xmlns:p="http://schemas.microsoft.com/office/2006/metadata/properties" xmlns:ns2="6988803f-edbd-4c44-a68c-98a500760f7d" xmlns:ns3="http://schemas.microsoft.com/sharepoint/v3/fields" xmlns:ns4="1755ee34-f491-4723-b0cb-515c6e81b3a1" targetNamespace="http://schemas.microsoft.com/office/2006/metadata/properties" ma:root="true" ma:fieldsID="31fdcaefa4b5a1393b15528e04f39313" ns2:_="" ns3:_="" ns4:_="">
    <xsd:import namespace="6988803f-edbd-4c44-a68c-98a500760f7d"/>
    <xsd:import namespace="http://schemas.microsoft.com/sharepoint/v3/fields"/>
    <xsd:import namespace="1755ee34-f491-4723-b0cb-515c6e81b3a1"/>
    <xsd:element name="properties">
      <xsd:complexType>
        <xsd:sequence>
          <xsd:element name="documentManagement">
            <xsd:complexType>
              <xsd:all>
                <xsd:element ref="ns2:Site_x0020_auteur" minOccurs="0"/>
                <xsd:element ref="ns2:TaxCatchAll" minOccurs="0"/>
                <xsd:element ref="ns2:TaxCatchAllLabel" minOccurs="0"/>
                <xsd:element ref="ns3:FIDAL_DateReference" minOccurs="0"/>
                <xsd:element ref="ns3:FIDAL_MigrationComment" minOccurs="0"/>
                <xsd:element ref="ns3:FIDAL_Responsable" minOccurs="0"/>
                <xsd:element ref="ns2:TaxKeywordTaxHTField" minOccurs="0"/>
                <xsd:element ref="ns4:Th_x00e9_matiqu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88803f-edbd-4c44-a68c-98a500760f7d" elementFormDefault="qualified">
    <xsd:import namespace="http://schemas.microsoft.com/office/2006/documentManagement/types"/>
    <xsd:import namespace="http://schemas.microsoft.com/office/infopath/2007/PartnerControls"/>
    <xsd:element name="Site_x0020_auteur" ma:index="1" nillable="true" ma:displayName="Site auteur" ma:format="Dropdown" ma:internalName="Site_x0020_auteur" ma:readOnly="false">
      <xsd:simpleType>
        <xsd:restriction base="dms:Choice">
          <xsd:enumeration value="Aquitaine-Limousin"/>
          <xsd:enumeration value="Bourgogne - Franche-Comté"/>
          <xsd:enumeration value="Bretagne"/>
          <xsd:enumeration value="Champagne - Alsace - Lorraine"/>
          <xsd:enumeration value="Clermont-Ferrand"/>
          <xsd:enumeration value="Direction Internationale"/>
          <xsd:enumeration value="Le Mans"/>
          <xsd:enumeration value="Lyon"/>
          <xsd:enumeration value="Méditerranée"/>
          <xsd:enumeration value="Nantes"/>
          <xsd:enumeration value="Nord Picardie"/>
          <xsd:enumeration value="Normandie"/>
          <xsd:enumeration value="Paris"/>
          <xsd:enumeration value="Siège"/>
          <xsd:enumeration value="Toulouse"/>
        </xsd:restriction>
      </xsd:simpleType>
    </xsd:element>
    <xsd:element name="TaxCatchAll" ma:index="2" nillable="true" ma:displayName="Colonne Attraper tout de Taxonomie" ma:description="" ma:hidden="true" ma:list="{001c5b98-479c-48ba-b062-e846b6760774}" ma:internalName="TaxCatchAll" ma:showField="CatchAllData" ma:web="6988803f-edbd-4c44-a68c-98a500760f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" nillable="true" ma:displayName="Colonne Attraper tout de Taxonomie1" ma:description="" ma:hidden="true" ma:list="{001c5b98-479c-48ba-b062-e846b6760774}" ma:internalName="TaxCatchAllLabel" ma:readOnly="true" ma:showField="CatchAllDataLabel" ma:web="6988803f-edbd-4c44-a68c-98a500760f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5" nillable="true" ma:taxonomy="true" ma:internalName="TaxKeywordTaxHTField" ma:taxonomyFieldName="TaxKeyword" ma:displayName="Mots clés" ma:fieldId="{23f27201-bee3-471e-b2e7-b64fd8b7ca38}" ma:taxonomyMulti="true" ma:sspId="1ea885d9-1978-45cf-bc62-75886c10959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FIDAL_DateReference" ma:index="11" nillable="true" ma:displayName="Date de référence" ma:default="[today]" ma:format="DateOnly" ma:hidden="true" ma:internalName="FIDAL_DateReference" ma:readOnly="false">
      <xsd:simpleType>
        <xsd:restriction base="dms:DateTime"/>
      </xsd:simpleType>
    </xsd:element>
    <xsd:element name="FIDAL_MigrationComment" ma:index="12" nillable="true" ma:displayName="Commentaires" ma:internalName="FIDAL_MigrationComment" ma:readOnly="false">
      <xsd:simpleType>
        <xsd:restriction base="dms:Note">
          <xsd:maxLength value="255"/>
        </xsd:restriction>
      </xsd:simpleType>
    </xsd:element>
    <xsd:element name="FIDAL_Responsable" ma:index="13" nillable="true" ma:displayName="Responsable" ma:list="UserInfo" ma:SharePointGroup="0" ma:internalName="FIDAL_Responsable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55ee34-f491-4723-b0cb-515c6e81b3a1" elementFormDefault="qualified">
    <xsd:import namespace="http://schemas.microsoft.com/office/2006/documentManagement/types"/>
    <xsd:import namespace="http://schemas.microsoft.com/office/infopath/2007/PartnerControls"/>
    <xsd:element name="Th_x00e9_matique" ma:index="16" ma:displayName="Thématique" ma:format="RadioButtons" ma:internalName="Th_x00e9_matique">
      <xsd:simpleType>
        <xsd:restriction base="dms:Choice">
          <xsd:enumeration value="=Liste des supports de formation disponibles"/>
          <xsd:enumeration value="Aménagement et urbanisme"/>
          <xsd:enumeration value="Associations"/>
          <xsd:enumeration value="Concurrence - Distribution"/>
          <xsd:enumeration value="Contentieux - Médiation"/>
          <xsd:enumeration value="Douane"/>
          <xsd:enumeration value="Environnement"/>
          <xsd:enumeration value="Fiscal"/>
          <xsd:enumeration value="Formations &quot;International&quot;"/>
          <xsd:enumeration value="Immobilier"/>
          <xsd:enumeration value="Patrimonial"/>
          <xsd:enumeration value="PI - TI"/>
          <xsd:enumeration value="Pluridisciplinaire"/>
          <xsd:enumeration value="Public"/>
          <xsd:enumeration value="Ressources Humaines"/>
          <xsd:enumeration value="Santé - Sécurité"/>
          <xsd:enumeration value="Social"/>
          <xsd:enumeration value="Société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Type de contenu"/>
        <xsd:element ref="dc:title" minOccurs="0" maxOccurs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040BE9-7A42-441C-97C8-083978B9720E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sharepoint/v3/field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1755ee34-f491-4723-b0cb-515c6e81b3a1"/>
    <ds:schemaRef ds:uri="6988803f-edbd-4c44-a68c-98a500760f7d"/>
  </ds:schemaRefs>
</ds:datastoreItem>
</file>

<file path=customXml/itemProps2.xml><?xml version="1.0" encoding="utf-8"?>
<ds:datastoreItem xmlns:ds="http://schemas.openxmlformats.org/officeDocument/2006/customXml" ds:itemID="{75AB48DF-8F0F-4432-9FAC-D23427118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88803f-edbd-4c44-a68c-98a500760f7d"/>
    <ds:schemaRef ds:uri="http://schemas.microsoft.com/sharepoint/v3/fields"/>
    <ds:schemaRef ds:uri="1755ee34-f491-4723-b0cb-515c6e81b3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F5ED8C-9125-4F30-9CC5-13AFA56CC8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FIFO</Template>
  <TotalTime>0</TotalTime>
  <Words>674</Words>
  <Application>Microsoft Office PowerPoint</Application>
  <PresentationFormat>Affichage à l'écran (4:3)</PresentationFormat>
  <Paragraphs>170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Times New Roman</vt:lpstr>
      <vt:lpstr>Webdings</vt:lpstr>
      <vt:lpstr>Wingdings</vt:lpstr>
      <vt:lpstr>Présentation FIFO</vt:lpstr>
      <vt:lpstr>FIDAL_rouge[1]</vt:lpstr>
      <vt:lpstr>1_FIDAL_rouge[1]</vt:lpstr>
      <vt:lpstr>Présentation PowerPoint</vt:lpstr>
      <vt:lpstr>Etablissement des procès-verbaux  de réunion du comité d’entreprise </vt:lpstr>
      <vt:lpstr>Etablissement des procès-verbaux  de réunion du comité d’entreprise </vt:lpstr>
      <vt:lpstr>Conditions d’enregistrement  et de sténographie des débats</vt:lpstr>
      <vt:lpstr>Conditions d’enregistrement  et de sténographie des débats</vt:lpstr>
      <vt:lpstr>Visioconférence</vt:lpstr>
      <vt:lpstr>Visioconférence</vt:lpstr>
      <vt:lpstr>Visioconférence</vt:lpstr>
      <vt:lpstr>Visioconférence</vt:lpstr>
    </vt:vector>
  </TitlesOfParts>
  <Company>FIDAL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Beckensteiner Jean-Christophe</dc:creator>
  <cp:lastModifiedBy>Jean Philipp</cp:lastModifiedBy>
  <cp:revision>19</cp:revision>
  <cp:lastPrinted>2016-05-26T10:56:11Z</cp:lastPrinted>
  <dcterms:created xsi:type="dcterms:W3CDTF">2016-02-26T09:38:57Z</dcterms:created>
  <dcterms:modified xsi:type="dcterms:W3CDTF">2017-01-08T13:06:38Z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0x010100310EF7E03859473E9A578634C3D127F5009B98512082B48B4ABC1D46220026ED33</vt:lpwstr>
  </property>
  <property fmtid="{D5CDD505-2E9C-101B-9397-08002B2CF9AE}" pid="3" name="TaxKeyword">
    <vt:lpwstr/>
  </property>
</Properties>
</file>