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Default Extension="xlsx" ContentType="application/vnd.openxmlformats-officedocument.spreadsheetml.sheet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charts/style2.xml" ContentType="application/vnd.ms-office.chartstyle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charts/style1.xml" ContentType="application/vnd.ms-office.chartstyl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2.xml" ContentType="application/vnd.ms-office.chartcolorstyl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charts/colors1.xml" ContentType="application/vnd.ms-office.chartcolorstyl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1.xml" ContentType="application/vnd.openxmlformats-officedocument.drawingml.char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 bookmarkIdSeed="2">
  <p:sldMasterIdLst>
    <p:sldMasterId id="2147483700" r:id="rId1"/>
  </p:sldMasterIdLst>
  <p:notesMasterIdLst>
    <p:notesMasterId r:id="rId22"/>
  </p:notesMasterIdLst>
  <p:handoutMasterIdLst>
    <p:handoutMasterId r:id="rId23"/>
  </p:handoutMasterIdLst>
  <p:sldIdLst>
    <p:sldId id="270" r:id="rId2"/>
    <p:sldId id="346" r:id="rId3"/>
    <p:sldId id="578" r:id="rId4"/>
    <p:sldId id="583" r:id="rId5"/>
    <p:sldId id="584" r:id="rId6"/>
    <p:sldId id="594" r:id="rId7"/>
    <p:sldId id="589" r:id="rId8"/>
    <p:sldId id="595" r:id="rId9"/>
    <p:sldId id="590" r:id="rId10"/>
    <p:sldId id="592" r:id="rId11"/>
    <p:sldId id="591" r:id="rId12"/>
    <p:sldId id="593" r:id="rId13"/>
    <p:sldId id="565" r:id="rId14"/>
    <p:sldId id="576" r:id="rId15"/>
    <p:sldId id="586" r:id="rId16"/>
    <p:sldId id="587" r:id="rId17"/>
    <p:sldId id="596" r:id="rId18"/>
    <p:sldId id="588" r:id="rId19"/>
    <p:sldId id="564" r:id="rId20"/>
    <p:sldId id="569" r:id="rId21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Couverture" id="{459E2E5D-FCF9-45B0-825F-3F0E3D5542CE}">
          <p14:sldIdLst>
            <p14:sldId id="270"/>
          </p14:sldIdLst>
        </p14:section>
        <p14:section name="Slides génériques" id="{AF974EF0-0F4D-465A-BF26-A8C9F9292B5D}">
          <p14:sldIdLst>
            <p14:sldId id="346"/>
            <p14:sldId id="578"/>
            <p14:sldId id="583"/>
            <p14:sldId id="584"/>
            <p14:sldId id="594"/>
            <p14:sldId id="589"/>
            <p14:sldId id="595"/>
            <p14:sldId id="590"/>
            <p14:sldId id="592"/>
            <p14:sldId id="591"/>
            <p14:sldId id="593"/>
            <p14:sldId id="565"/>
            <p14:sldId id="576"/>
            <p14:sldId id="586"/>
            <p14:sldId id="587"/>
            <p14:sldId id="596"/>
            <p14:sldId id="588"/>
            <p14:sldId id="564"/>
            <p14:sldId id="569"/>
          </p14:sldIdLst>
        </p14:section>
      </p14:sectionLst>
    </p:ex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515" autoAdjust="0"/>
    <p:restoredTop sz="95332" autoAdjust="0"/>
  </p:normalViewPr>
  <p:slideViewPr>
    <p:cSldViewPr snapToGrid="0" showGuides="1">
      <p:cViewPr varScale="1">
        <p:scale>
          <a:sx n="123" d="100"/>
          <a:sy n="123" d="100"/>
        </p:scale>
        <p:origin x="-104" y="-496"/>
      </p:cViewPr>
      <p:guideLst>
        <p:guide orient="horz" pos="2160"/>
        <p:guide orient="horz" pos="3719"/>
        <p:guide pos="3840"/>
        <p:guide pos="7370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758" y="-96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title>
      <c:tx>
        <c:rich>
          <a:bodyPr/>
          <a:lstStyle/>
          <a:p>
            <a:pPr>
              <a:defRPr sz="1600"/>
            </a:pPr>
            <a:r>
              <a:rPr lang="fr-FR" sz="1600" dirty="0" smtClean="0"/>
              <a:t>Evolutions</a:t>
            </a:r>
            <a:r>
              <a:rPr lang="fr-FR" sz="1600" baseline="0" dirty="0" smtClean="0"/>
              <a:t> mensuelles a</a:t>
            </a:r>
            <a:r>
              <a:rPr lang="fr-FR" sz="1600" dirty="0" smtClean="0"/>
              <a:t>ctes </a:t>
            </a:r>
            <a:r>
              <a:rPr lang="fr-FR" sz="1600" dirty="0"/>
              <a:t>388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796883622938424"/>
          <c:y val="0.105178390036587"/>
          <c:w val="0.845023822146086"/>
          <c:h val="0.726222846277193"/>
        </c:manualLayout>
      </c:layout>
      <c:barChart>
        <c:barDir val="col"/>
        <c:grouping val="stacked"/>
        <c:ser>
          <c:idx val="0"/>
          <c:order val="0"/>
          <c:tx>
            <c:strRef>
              <c:f>'VIH 388'!$H$1</c:f>
              <c:strCache>
                <c:ptCount val="1"/>
                <c:pt idx="0">
                  <c:v>Nb actes VIH classique</c:v>
                </c:pt>
              </c:strCache>
            </c:strRef>
          </c:tx>
          <c:cat>
            <c:numRef>
              <c:f>'VIH 388'!$F$2:$F$16</c:f>
              <c:numCache>
                <c:formatCode>[$-409]mmmyyyy</c:formatCode>
                <c:ptCount val="15"/>
                <c:pt idx="0">
                  <c:v>44927.0</c:v>
                </c:pt>
                <c:pt idx="1">
                  <c:v>44958.0</c:v>
                </c:pt>
                <c:pt idx="2">
                  <c:v>44986.0</c:v>
                </c:pt>
                <c:pt idx="3">
                  <c:v>45017.0</c:v>
                </c:pt>
                <c:pt idx="4">
                  <c:v>45047.0</c:v>
                </c:pt>
                <c:pt idx="5">
                  <c:v>45078.0</c:v>
                </c:pt>
                <c:pt idx="6">
                  <c:v>45108.0</c:v>
                </c:pt>
                <c:pt idx="7">
                  <c:v>45139.0</c:v>
                </c:pt>
                <c:pt idx="8">
                  <c:v>45170.0</c:v>
                </c:pt>
                <c:pt idx="9">
                  <c:v>45200.0</c:v>
                </c:pt>
                <c:pt idx="10">
                  <c:v>45231.0</c:v>
                </c:pt>
                <c:pt idx="11">
                  <c:v>45261.0</c:v>
                </c:pt>
                <c:pt idx="12">
                  <c:v>45292.0</c:v>
                </c:pt>
                <c:pt idx="13">
                  <c:v>45323.0</c:v>
                </c:pt>
                <c:pt idx="14">
                  <c:v>45352.0</c:v>
                </c:pt>
              </c:numCache>
            </c:numRef>
          </c:cat>
          <c:val>
            <c:numRef>
              <c:f>'VIH 388'!$H$2:$H$16</c:f>
              <c:numCache>
                <c:formatCode>General</c:formatCode>
                <c:ptCount val="15"/>
                <c:pt idx="0">
                  <c:v>396159.0</c:v>
                </c:pt>
                <c:pt idx="1">
                  <c:v>391034.0</c:v>
                </c:pt>
                <c:pt idx="2">
                  <c:v>448234.0</c:v>
                </c:pt>
                <c:pt idx="3">
                  <c:v>368055.0</c:v>
                </c:pt>
                <c:pt idx="4">
                  <c:v>386468.0</c:v>
                </c:pt>
                <c:pt idx="5">
                  <c:v>434337.0</c:v>
                </c:pt>
                <c:pt idx="6">
                  <c:v>378372.0</c:v>
                </c:pt>
                <c:pt idx="7">
                  <c:v>380144.0</c:v>
                </c:pt>
                <c:pt idx="8">
                  <c:v>420202.0</c:v>
                </c:pt>
                <c:pt idx="9">
                  <c:v>451291.0</c:v>
                </c:pt>
                <c:pt idx="10">
                  <c:v>404817.0</c:v>
                </c:pt>
                <c:pt idx="11">
                  <c:v>387387.0</c:v>
                </c:pt>
                <c:pt idx="12">
                  <c:v>421873.0</c:v>
                </c:pt>
                <c:pt idx="13">
                  <c:v>433453.0</c:v>
                </c:pt>
                <c:pt idx="14">
                  <c:v>419445.0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5D-4F79-88D6-5FF22A1F80D7}"/>
            </c:ext>
          </c:extLst>
        </c:ser>
        <c:ser>
          <c:idx val="1"/>
          <c:order val="1"/>
          <c:tx>
            <c:strRef>
              <c:f>'VIH 388'!$I$1</c:f>
              <c:strCache>
                <c:ptCount val="1"/>
                <c:pt idx="0">
                  <c:v>Nb actes VIH sans ordo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fld id="{93FE6CBB-18FD-4C0C-853A-D7E15EE2048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C5D-4F79-88D6-5FF22A1F80D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956141A-77C3-429A-AB11-0F69AECB132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C5D-4F79-88D6-5FF22A1F80D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61BEA43-E04F-47E6-8AF3-FDC8B5F1A78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C5D-4F79-88D6-5FF22A1F80D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62A44D6-1E65-4FEC-8664-56C7FBB0364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C5D-4F79-88D6-5FF22A1F80D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D3EF16C-7518-4A3A-9EAE-456529A8751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C5D-4F79-88D6-5FF22A1F80D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C053E76-00DF-4C54-8F3D-2D59BA95A2B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C5D-4F79-88D6-5FF22A1F80D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F865C958-3CB4-4F74-AEA3-CDFBAEB0F2B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C5D-4F79-88D6-5FF22A1F80D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9997DEB9-9D2A-4D1E-B56C-FC48DAF9633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C5D-4F79-88D6-5FF22A1F80D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6C5C39D7-4823-4FB0-822F-27228910D8B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C5D-4F79-88D6-5FF22A1F80D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8D8F6F5F-0BA6-4680-AEB4-FFB61484070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C5D-4F79-88D6-5FF22A1F80D7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187F4202-59FF-4959-A72A-708008CF04E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C5D-4F79-88D6-5FF22A1F80D7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0964C067-EBDE-46EB-A7B4-654FA80D260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C5D-4F79-88D6-5FF22A1F80D7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A701E6D7-ABE4-44B7-8BCC-1A0DE4FA14E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C5D-4F79-88D6-5FF22A1F80D7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7C17B7E1-54A9-4A12-B8DD-C83C8B5BDDD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C5D-4F79-88D6-5FF22A1F80D7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1B1ABE76-D8B4-4815-B891-CEFC36E8804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C5D-4F79-88D6-5FF22A1F80D7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numRef>
              <c:f>'VIH 388'!$F$2:$F$16</c:f>
              <c:numCache>
                <c:formatCode>[$-409]mmmyyyy</c:formatCode>
                <c:ptCount val="15"/>
                <c:pt idx="0">
                  <c:v>44927.0</c:v>
                </c:pt>
                <c:pt idx="1">
                  <c:v>44958.0</c:v>
                </c:pt>
                <c:pt idx="2">
                  <c:v>44986.0</c:v>
                </c:pt>
                <c:pt idx="3">
                  <c:v>45017.0</c:v>
                </c:pt>
                <c:pt idx="4">
                  <c:v>45047.0</c:v>
                </c:pt>
                <c:pt idx="5">
                  <c:v>45078.0</c:v>
                </c:pt>
                <c:pt idx="6">
                  <c:v>45108.0</c:v>
                </c:pt>
                <c:pt idx="7">
                  <c:v>45139.0</c:v>
                </c:pt>
                <c:pt idx="8">
                  <c:v>45170.0</c:v>
                </c:pt>
                <c:pt idx="9">
                  <c:v>45200.0</c:v>
                </c:pt>
                <c:pt idx="10">
                  <c:v>45231.0</c:v>
                </c:pt>
                <c:pt idx="11">
                  <c:v>45261.0</c:v>
                </c:pt>
                <c:pt idx="12">
                  <c:v>45292.0</c:v>
                </c:pt>
                <c:pt idx="13">
                  <c:v>45323.0</c:v>
                </c:pt>
                <c:pt idx="14">
                  <c:v>45352.0</c:v>
                </c:pt>
              </c:numCache>
            </c:numRef>
          </c:cat>
          <c:val>
            <c:numRef>
              <c:f>'VIH 388'!$I$2:$I$16</c:f>
              <c:numCache>
                <c:formatCode>General</c:formatCode>
                <c:ptCount val="15"/>
                <c:pt idx="0">
                  <c:v>27867.0</c:v>
                </c:pt>
                <c:pt idx="1">
                  <c:v>38203.0</c:v>
                </c:pt>
                <c:pt idx="2">
                  <c:v>56530.0</c:v>
                </c:pt>
                <c:pt idx="3">
                  <c:v>60081.0</c:v>
                </c:pt>
                <c:pt idx="4">
                  <c:v>64644.0</c:v>
                </c:pt>
                <c:pt idx="5">
                  <c:v>68881.0</c:v>
                </c:pt>
                <c:pt idx="6">
                  <c:v>58884.0</c:v>
                </c:pt>
                <c:pt idx="7">
                  <c:v>56848.0</c:v>
                </c:pt>
                <c:pt idx="8">
                  <c:v>63738.0</c:v>
                </c:pt>
                <c:pt idx="9">
                  <c:v>72071.0</c:v>
                </c:pt>
                <c:pt idx="10">
                  <c:v>115597.0</c:v>
                </c:pt>
                <c:pt idx="11">
                  <c:v>139150.0</c:v>
                </c:pt>
                <c:pt idx="12">
                  <c:v>104978.0</c:v>
                </c:pt>
                <c:pt idx="13">
                  <c:v>178546.0</c:v>
                </c:pt>
                <c:pt idx="14">
                  <c:v>186109.0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'VIH 388'!$J$2:$J$16</c15:f>
                <c15:dlblRangeCache>
                  <c:ptCount val="15"/>
                  <c:pt idx="0">
                    <c:v>7%</c:v>
                  </c:pt>
                  <c:pt idx="1">
                    <c:v>9%</c:v>
                  </c:pt>
                  <c:pt idx="2">
                    <c:v>11%</c:v>
                  </c:pt>
                  <c:pt idx="3">
                    <c:v>14%</c:v>
                  </c:pt>
                  <c:pt idx="4">
                    <c:v>14%</c:v>
                  </c:pt>
                  <c:pt idx="5">
                    <c:v>14%</c:v>
                  </c:pt>
                  <c:pt idx="6">
                    <c:v>13%</c:v>
                  </c:pt>
                  <c:pt idx="7">
                    <c:v>13%</c:v>
                  </c:pt>
                  <c:pt idx="8">
                    <c:v>13%</c:v>
                  </c:pt>
                  <c:pt idx="9">
                    <c:v>14%</c:v>
                  </c:pt>
                  <c:pt idx="10">
                    <c:v>22%</c:v>
                  </c:pt>
                  <c:pt idx="11">
                    <c:v>26%</c:v>
                  </c:pt>
                  <c:pt idx="12">
                    <c:v>20%</c:v>
                  </c:pt>
                  <c:pt idx="13">
                    <c:v>29%</c:v>
                  </c:pt>
                  <c:pt idx="14">
                    <c:v>31%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0C5D-4F79-88D6-5FF22A1F80D7}"/>
            </c:ext>
          </c:extLst>
        </c:ser>
        <c:dLbls/>
        <c:overlap val="100"/>
        <c:axId val="594839112"/>
        <c:axId val="594836856"/>
      </c:barChart>
      <c:dateAx>
        <c:axId val="594839112"/>
        <c:scaling>
          <c:orientation val="minMax"/>
        </c:scaling>
        <c:axPos val="b"/>
        <c:numFmt formatCode="[$-409]mmmyyyy" sourceLinked="1"/>
        <c:tickLblPos val="nextTo"/>
        <c:crossAx val="594836856"/>
        <c:crosses val="autoZero"/>
        <c:auto val="1"/>
        <c:lblOffset val="100"/>
        <c:baseTimeUnit val="months"/>
      </c:dateAx>
      <c:valAx>
        <c:axId val="594836856"/>
        <c:scaling>
          <c:orientation val="minMax"/>
        </c:scaling>
        <c:axPos val="l"/>
        <c:majorGridlines/>
        <c:numFmt formatCode="#,##0" sourceLinked="0"/>
        <c:tickLblPos val="nextTo"/>
        <c:crossAx val="594839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3901276604068"/>
          <c:y val="0.144916231839046"/>
          <c:w val="0.427747051281895"/>
          <c:h val="0.045200619042586"/>
        </c:manualLayout>
      </c:layout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'TOP20 nb actes'!$G$1</c:f>
              <c:strCache>
                <c:ptCount val="1"/>
                <c:pt idx="0">
                  <c:v>Nombre d'actes remboursés 
2303 a 2402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'TOP20 nb actes'!$C$2:$C$21</c:f>
              <c:strCache>
                <c:ptCount val="20"/>
                <c:pt idx="0">
                  <c:v>9005 - FORFAIT DE PRISE EN CHARGE PRE-ANALYTIQUE DU PATIENT</c:v>
                </c:pt>
                <c:pt idx="1">
                  <c:v>9105 - FORFAIT DE SECURITE POUR ECHANTILLON SANGUIN</c:v>
                </c:pt>
                <c:pt idx="2">
                  <c:v>1104 - HEMOGRAMME Y COMPRIS PLAQUETTES (NFS , NFP)</c:v>
                </c:pt>
                <c:pt idx="3">
                  <c:v>592 - SANG : CREATININE</c:v>
                </c:pt>
                <c:pt idx="4">
                  <c:v>1609 - SANG : IONOGRAMME (NA+K+ EVENTUELLEMENT CL)</c:v>
                </c:pt>
                <c:pt idx="5">
                  <c:v>522 - TRANSAMINASES (ALAT ET ASAT, TGP ET TGO)(SANG)</c:v>
                </c:pt>
                <c:pt idx="6">
                  <c:v>552 - SANG : GLUCOSE (GLYCEMIE)</c:v>
                </c:pt>
                <c:pt idx="7">
                  <c:v>519 - GAMMA GLUTAMYL TRANSFERASE (GAMMAT GT , GGT) (SANG)</c:v>
                </c:pt>
                <c:pt idx="8">
                  <c:v>1804 - CRP (PROTEINE C REACTIVE) (DOSAGE) (SANG)</c:v>
                </c:pt>
                <c:pt idx="9">
                  <c:v>996 - SANG : EXPLORATION D'UNE ANOMALIE LIPIDIQUE</c:v>
                </c:pt>
                <c:pt idx="10">
                  <c:v>1208 - T.S.H. (SANG)</c:v>
                </c:pt>
                <c:pt idx="11">
                  <c:v>514 - PHOSPHATASES ALCALINES (PH. ALC.) (SANG)</c:v>
                </c:pt>
                <c:pt idx="12">
                  <c:v>1213 - FERRITINE (DOSAGE) (SANG)</c:v>
                </c:pt>
                <c:pt idx="13">
                  <c:v>9106 - FORFAIT DE SECURITE POUR ECHANTILLONS BACTERIO, MYCO ET PARASITO</c:v>
                </c:pt>
                <c:pt idx="14">
                  <c:v>578 - SANG : CALCIUM (CALCEMIE, CA)</c:v>
                </c:pt>
                <c:pt idx="15">
                  <c:v>1577 - HBA1C (DOSAGE) (SANG)</c:v>
                </c:pt>
                <c:pt idx="16">
                  <c:v>1601 - SANG : BILIRUBINE (BIL)</c:v>
                </c:pt>
                <c:pt idx="17">
                  <c:v>1124 - VITESSE DE SEDIMENTATION (VS)</c:v>
                </c:pt>
                <c:pt idx="18">
                  <c:v>532 - SANG : ACIDE URIQUE (URICEMIE)</c:v>
                </c:pt>
                <c:pt idx="19">
                  <c:v>1806 - ALBUMINE (DOSAGE) (SANG)</c:v>
                </c:pt>
              </c:strCache>
            </c:strRef>
          </c:cat>
          <c:val>
            <c:numRef>
              <c:f>'TOP20 nb actes'!$G$2:$G$21</c:f>
              <c:numCache>
                <c:formatCode>#,##0</c:formatCode>
                <c:ptCount val="20"/>
                <c:pt idx="0">
                  <c:v>1.20652948E8</c:v>
                </c:pt>
                <c:pt idx="1">
                  <c:v>1.13649385E8</c:v>
                </c:pt>
                <c:pt idx="2">
                  <c:v>6.776989E7</c:v>
                </c:pt>
                <c:pt idx="3">
                  <c:v>6.344988E7</c:v>
                </c:pt>
                <c:pt idx="4">
                  <c:v>4.7969849E7</c:v>
                </c:pt>
                <c:pt idx="5">
                  <c:v>4.6708335E7</c:v>
                </c:pt>
                <c:pt idx="6">
                  <c:v>4.1169566E7</c:v>
                </c:pt>
                <c:pt idx="7">
                  <c:v>3.9833009E7</c:v>
                </c:pt>
                <c:pt idx="8">
                  <c:v>3.8953276E7</c:v>
                </c:pt>
                <c:pt idx="9">
                  <c:v>3.2935319E7</c:v>
                </c:pt>
                <c:pt idx="10">
                  <c:v>2.7205946E7</c:v>
                </c:pt>
                <c:pt idx="11">
                  <c:v>2.5686939E7</c:v>
                </c:pt>
                <c:pt idx="12">
                  <c:v>2.5246151E7</c:v>
                </c:pt>
                <c:pt idx="13">
                  <c:v>1.8801665E7</c:v>
                </c:pt>
                <c:pt idx="14">
                  <c:v>1.8609183E7</c:v>
                </c:pt>
                <c:pt idx="15">
                  <c:v>1.8396758E7</c:v>
                </c:pt>
                <c:pt idx="16">
                  <c:v>1.6397174E7</c:v>
                </c:pt>
                <c:pt idx="17">
                  <c:v>1.5855092E7</c:v>
                </c:pt>
                <c:pt idx="18">
                  <c:v>1.347725E7</c:v>
                </c:pt>
                <c:pt idx="19">
                  <c:v>1.2354203E7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F-47EF-A057-428B43289E6C}"/>
            </c:ext>
          </c:extLst>
        </c:ser>
        <c:dLbls/>
        <c:gapWidth val="182"/>
        <c:axId val="673848520"/>
        <c:axId val="673643832"/>
      </c:barChart>
      <c:catAx>
        <c:axId val="67384852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643832"/>
        <c:crosses val="autoZero"/>
        <c:auto val="1"/>
        <c:lblAlgn val="ctr"/>
        <c:lblOffset val="100"/>
      </c:catAx>
      <c:valAx>
        <c:axId val="673643832"/>
        <c:scaling>
          <c:orientation val="minMax"/>
        </c:scaling>
        <c:delete val="1"/>
        <c:axPos val="t"/>
        <c:numFmt formatCode="#,##0" sourceLinked="1"/>
        <c:majorTickMark val="none"/>
        <c:tickLblPos val="nextTo"/>
        <c:crossAx val="67384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0"/>
                  <c:y val="-0.01540512187247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29-4E0E-9045-35E17B6E04F8}"/>
                </c:ext>
              </c:extLst>
            </c:dLbl>
            <c:numFmt formatCode="&quot;+&quot;\ #,##0.0,,&quot;M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'TOP20 mnts remb'!$C$2:$C$21</c:f>
              <c:strCache>
                <c:ptCount val="20"/>
                <c:pt idx="0">
                  <c:v>9005 - FORFAIT DE PRISE EN CHARGE PRE-ANALYTIQUE DU PATIENT</c:v>
                </c:pt>
                <c:pt idx="1">
                  <c:v>1104 - HEMOGRAMME Y COMPRIS PLAQUETTES (NFS , NFP)</c:v>
                </c:pt>
                <c:pt idx="2">
                  <c:v>5201 - EX MICROBIO URINES (ECBU)</c:v>
                </c:pt>
                <c:pt idx="3">
                  <c:v>9105 - FORFAIT DE SECURITE POUR ECHANTILLON SANGUIN</c:v>
                </c:pt>
                <c:pt idx="4">
                  <c:v>4500 - HEPATITE B (VHB): DEPISTAGE ET/OU DIAGNOSTIC</c:v>
                </c:pt>
                <c:pt idx="5">
                  <c:v>1208 - T.S.H. (SANG)</c:v>
                </c:pt>
                <c:pt idx="6">
                  <c:v>996 - SANG : EXPLORATION D'UNE ANOMALIE LIPIDIQUE</c:v>
                </c:pt>
                <c:pt idx="7">
                  <c:v>1609 - SANG : IONOGRAMME (NA+K+ EVENTUELLEMENT CL)</c:v>
                </c:pt>
                <c:pt idx="8">
                  <c:v>1213 - FERRITINE (DOSAGE) (SANG)</c:v>
                </c:pt>
                <c:pt idx="9">
                  <c:v>1821 - PEPTIDES NATRIURETIQUES (ANP, BNP, NT-PROBNP) (DOSAGE) (SANG)</c:v>
                </c:pt>
                <c:pt idx="10">
                  <c:v>522 - TRANSAMINASES (ALAT ET ASAT, TGP ET TGO)(SANG)</c:v>
                </c:pt>
                <c:pt idx="11">
                  <c:v>592 - SANG : CREATININE</c:v>
                </c:pt>
                <c:pt idx="12">
                  <c:v>1577 - HBA1C (DOSAGE) (SANG)</c:v>
                </c:pt>
                <c:pt idx="13">
                  <c:v>5271 - SARS-COV-2 : DETECTION GENOME PAR LES TECHNIQUES D'AMPLIFICATION GENIQUE</c:v>
                </c:pt>
                <c:pt idx="14">
                  <c:v>388 - INFECTION A VIH 1 ET 2 : SD DE DEPISTAGE</c:v>
                </c:pt>
                <c:pt idx="15">
                  <c:v>1804 - CRP (PROTEINE C REACTIVE) (DOSAGE) (SANG)</c:v>
                </c:pt>
                <c:pt idx="16">
                  <c:v>7318 - ANTIGENE PROSTATIQUE SPECIFIQUE (PSA) (DOSAGE) (SANG)</c:v>
                </c:pt>
                <c:pt idx="17">
                  <c:v>3784 - HEPATITE C (VHC) : SD DE DEPISTAGE : AC ANTI-VHC</c:v>
                </c:pt>
                <c:pt idx="18">
                  <c:v>5202 - EX MICROBIO SECRETIONS, ULCERATIONS, EXSUDATS (ANO) GENITAUX FEMME (PV)</c:v>
                </c:pt>
                <c:pt idx="19">
                  <c:v>570 - ELECTROPHORESE DES PROTEINES SERIQUES (PROTEINOGRAMME)</c:v>
                </c:pt>
              </c:strCache>
            </c:strRef>
          </c:cat>
          <c:val>
            <c:numRef>
              <c:f>'TOP20 mnts remb'!$H$2:$H$21</c:f>
              <c:numCache>
                <c:formatCode>#\ ##0\ "$"</c:formatCode>
                <c:ptCount val="20"/>
                <c:pt idx="0">
                  <c:v>4.19011399609324E8</c:v>
                </c:pt>
                <c:pt idx="1">
                  <c:v>2.7700222415076E8</c:v>
                </c:pt>
                <c:pt idx="2">
                  <c:v>1.20964124529856E8</c:v>
                </c:pt>
                <c:pt idx="3">
                  <c:v>1.181959298826E8</c:v>
                </c:pt>
                <c:pt idx="4">
                  <c:v>1.08486015382592E8</c:v>
                </c:pt>
                <c:pt idx="5">
                  <c:v>1.00990079502716E8</c:v>
                </c:pt>
                <c:pt idx="6">
                  <c:v>1.0021259287886E8</c:v>
                </c:pt>
                <c:pt idx="7">
                  <c:v>9.8127734610724E7</c:v>
                </c:pt>
                <c:pt idx="8">
                  <c:v>9.0184723908716E7</c:v>
                </c:pt>
                <c:pt idx="9">
                  <c:v>8.9710231009742E7</c:v>
                </c:pt>
                <c:pt idx="10">
                  <c:v>8.418988834794E7</c:v>
                </c:pt>
                <c:pt idx="11">
                  <c:v>7.842765085879E7</c:v>
                </c:pt>
                <c:pt idx="12">
                  <c:v>7.838851549296E7</c:v>
                </c:pt>
                <c:pt idx="13">
                  <c:v>7.0948403347956E7</c:v>
                </c:pt>
                <c:pt idx="14">
                  <c:v>6.4758689229012E7</c:v>
                </c:pt>
                <c:pt idx="15">
                  <c:v>6.2362643573894E7</c:v>
                </c:pt>
                <c:pt idx="16">
                  <c:v>5.3373991117896E7</c:v>
                </c:pt>
                <c:pt idx="17">
                  <c:v>5.2102160399194E7</c:v>
                </c:pt>
                <c:pt idx="18">
                  <c:v>4.72727855836E7</c:v>
                </c:pt>
                <c:pt idx="19">
                  <c:v>4.504123525912E7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29-4E0E-9045-35E17B6E04F8}"/>
            </c:ext>
          </c:extLst>
        </c:ser>
        <c:dLbls/>
        <c:gapWidth val="182"/>
        <c:axId val="676831128"/>
        <c:axId val="676834984"/>
      </c:barChart>
      <c:catAx>
        <c:axId val="67683112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6834984"/>
        <c:crosses val="autoZero"/>
        <c:auto val="1"/>
        <c:lblAlgn val="ctr"/>
        <c:lblOffset val="100"/>
      </c:catAx>
      <c:valAx>
        <c:axId val="6768349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$&quot;" sourceLinked="1"/>
        <c:majorTickMark val="none"/>
        <c:tickLblPos val="nextTo"/>
        <c:crossAx val="67683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28E74-8767-47E3-9F23-8DA3831796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5F25E0E-3061-4532-AA3B-66F82B228A9F}">
      <dgm:prSet phldrT="[Texte]" custT="1"/>
      <dgm:spPr/>
      <dgm:t>
        <a:bodyPr/>
        <a:lstStyle/>
        <a:p>
          <a:r>
            <a:rPr lang="fr-FR" sz="2800" b="1" dirty="0" smtClean="0"/>
            <a:t>VIH </a:t>
          </a:r>
        </a:p>
        <a:p>
          <a:r>
            <a:rPr lang="fr-FR" sz="2800" b="1" dirty="0" smtClean="0"/>
            <a:t>sans ordo</a:t>
          </a:r>
          <a:endParaRPr lang="fr-FR" sz="2800" b="1" dirty="0"/>
        </a:p>
      </dgm:t>
    </dgm:pt>
    <dgm:pt modelId="{3724DAA8-2D7B-4EBE-9249-768C0DDD1DF7}" type="parTrans" cxnId="{B4E070B2-119C-44FD-9F3F-D98C00CDDAE4}">
      <dgm:prSet/>
      <dgm:spPr/>
      <dgm:t>
        <a:bodyPr/>
        <a:lstStyle/>
        <a:p>
          <a:endParaRPr lang="fr-FR"/>
        </a:p>
      </dgm:t>
    </dgm:pt>
    <dgm:pt modelId="{DD200498-3760-49FA-BDDB-8780E116956B}" type="sibTrans" cxnId="{B4E070B2-119C-44FD-9F3F-D98C00CDDAE4}">
      <dgm:prSet/>
      <dgm:spPr/>
      <dgm:t>
        <a:bodyPr/>
        <a:lstStyle/>
        <a:p>
          <a:endParaRPr lang="fr-FR"/>
        </a:p>
      </dgm:t>
    </dgm:pt>
    <dgm:pt modelId="{84999AE8-0EF5-43CC-9792-39F64E46CBD4}">
      <dgm:prSet phldrT="[Texte]"/>
      <dgm:spPr/>
      <dgm:t>
        <a:bodyPr/>
        <a:lstStyle/>
        <a:p>
          <a:r>
            <a:rPr lang="fr-FR" dirty="0" smtClean="0"/>
            <a:t>44% d’hommes</a:t>
          </a:r>
          <a:endParaRPr lang="fr-FR" dirty="0"/>
        </a:p>
      </dgm:t>
    </dgm:pt>
    <dgm:pt modelId="{8B830E54-63E2-4945-B66B-46E0A6EBACD3}" type="parTrans" cxnId="{E9D6EE8E-7469-41D6-AD85-A95FC496EE2F}">
      <dgm:prSet/>
      <dgm:spPr/>
      <dgm:t>
        <a:bodyPr/>
        <a:lstStyle/>
        <a:p>
          <a:endParaRPr lang="fr-FR"/>
        </a:p>
      </dgm:t>
    </dgm:pt>
    <dgm:pt modelId="{0536F629-CF5F-457F-989B-0E6225DCB698}" type="sibTrans" cxnId="{E9D6EE8E-7469-41D6-AD85-A95FC496EE2F}">
      <dgm:prSet/>
      <dgm:spPr/>
      <dgm:t>
        <a:bodyPr/>
        <a:lstStyle/>
        <a:p>
          <a:endParaRPr lang="fr-FR"/>
        </a:p>
      </dgm:t>
    </dgm:pt>
    <dgm:pt modelId="{FA4F653A-1713-4453-B365-32F9CF051AD7}">
      <dgm:prSet phldrT="[Texte]"/>
      <dgm:spPr/>
      <dgm:t>
        <a:bodyPr/>
        <a:lstStyle/>
        <a:p>
          <a:r>
            <a:rPr lang="fr-FR" dirty="0" smtClean="0"/>
            <a:t>Age médian : 46 ans / 25% des patients ont plus de 60 ans</a:t>
          </a:r>
          <a:endParaRPr lang="fr-FR" dirty="0"/>
        </a:p>
      </dgm:t>
    </dgm:pt>
    <dgm:pt modelId="{7206067F-30F7-4DB5-96BF-63FB034A27E6}" type="parTrans" cxnId="{07DCF704-40A1-4036-97C4-601297B79FCB}">
      <dgm:prSet/>
      <dgm:spPr/>
      <dgm:t>
        <a:bodyPr/>
        <a:lstStyle/>
        <a:p>
          <a:endParaRPr lang="fr-FR"/>
        </a:p>
      </dgm:t>
    </dgm:pt>
    <dgm:pt modelId="{78C01896-FCAC-4527-8767-3F52B322570B}" type="sibTrans" cxnId="{07DCF704-40A1-4036-97C4-601297B79FCB}">
      <dgm:prSet/>
      <dgm:spPr/>
      <dgm:t>
        <a:bodyPr/>
        <a:lstStyle/>
        <a:p>
          <a:endParaRPr lang="fr-FR"/>
        </a:p>
      </dgm:t>
    </dgm:pt>
    <dgm:pt modelId="{B7B95C52-C46A-4C93-A968-5DB313C2B6E0}">
      <dgm:prSet phldrT="[Texte]"/>
      <dgm:spPr/>
      <dgm:t>
        <a:bodyPr/>
        <a:lstStyle/>
        <a:p>
          <a:r>
            <a:rPr lang="fr-FR" dirty="0" smtClean="0"/>
            <a:t>1,1 acte en moyenne par patient</a:t>
          </a:r>
          <a:endParaRPr lang="fr-FR" dirty="0"/>
        </a:p>
      </dgm:t>
    </dgm:pt>
    <dgm:pt modelId="{2DED0D5B-E6F4-44E6-A271-DF5B61D1632A}" type="parTrans" cxnId="{B700DD40-DD79-48DA-85E9-F7F5E15F15B7}">
      <dgm:prSet/>
      <dgm:spPr/>
      <dgm:t>
        <a:bodyPr/>
        <a:lstStyle/>
        <a:p>
          <a:endParaRPr lang="fr-FR"/>
        </a:p>
      </dgm:t>
    </dgm:pt>
    <dgm:pt modelId="{83D4604E-86C3-4288-BEFF-2A7C5673F18E}" type="sibTrans" cxnId="{B700DD40-DD79-48DA-85E9-F7F5E15F15B7}">
      <dgm:prSet/>
      <dgm:spPr/>
      <dgm:t>
        <a:bodyPr/>
        <a:lstStyle/>
        <a:p>
          <a:endParaRPr lang="fr-FR"/>
        </a:p>
      </dgm:t>
    </dgm:pt>
    <dgm:pt modelId="{ED5B749D-7B82-4BC7-A65A-488190DAF65D}">
      <dgm:prSet phldrT="[Texte]" custT="1"/>
      <dgm:spPr/>
      <dgm:t>
        <a:bodyPr/>
        <a:lstStyle/>
        <a:p>
          <a:r>
            <a:rPr lang="fr-FR" sz="2800" b="1" dirty="0" smtClean="0"/>
            <a:t>VIH classique</a:t>
          </a:r>
          <a:endParaRPr lang="fr-FR" sz="2800" b="1" dirty="0"/>
        </a:p>
      </dgm:t>
    </dgm:pt>
    <dgm:pt modelId="{57389703-55CF-4111-998E-F823D7B878A2}" type="parTrans" cxnId="{703C2B8E-BEA6-4855-9A21-7B3EE20B7D64}">
      <dgm:prSet/>
      <dgm:spPr/>
      <dgm:t>
        <a:bodyPr/>
        <a:lstStyle/>
        <a:p>
          <a:endParaRPr lang="fr-FR"/>
        </a:p>
      </dgm:t>
    </dgm:pt>
    <dgm:pt modelId="{BF7E46B5-D856-4631-BEFD-95FB97CB21F7}" type="sibTrans" cxnId="{703C2B8E-BEA6-4855-9A21-7B3EE20B7D64}">
      <dgm:prSet/>
      <dgm:spPr/>
      <dgm:t>
        <a:bodyPr/>
        <a:lstStyle/>
        <a:p>
          <a:endParaRPr lang="fr-FR"/>
        </a:p>
      </dgm:t>
    </dgm:pt>
    <dgm:pt modelId="{B9CB8003-0A18-4113-A205-FC589380193D}">
      <dgm:prSet phldrT="[Texte]"/>
      <dgm:spPr/>
      <dgm:t>
        <a:bodyPr/>
        <a:lstStyle/>
        <a:p>
          <a:r>
            <a:rPr lang="fr-FR" dirty="0" smtClean="0"/>
            <a:t>37% d’hommes</a:t>
          </a:r>
          <a:endParaRPr lang="fr-FR" dirty="0"/>
        </a:p>
      </dgm:t>
    </dgm:pt>
    <dgm:pt modelId="{15E04B07-18FD-465B-86B3-6D7BE4779C29}" type="parTrans" cxnId="{F1C015B3-5218-4352-B404-7F93500AFDB4}">
      <dgm:prSet/>
      <dgm:spPr/>
      <dgm:t>
        <a:bodyPr/>
        <a:lstStyle/>
        <a:p>
          <a:endParaRPr lang="fr-FR"/>
        </a:p>
      </dgm:t>
    </dgm:pt>
    <dgm:pt modelId="{DA609A45-FD6B-4988-A985-807C07B6ECD0}" type="sibTrans" cxnId="{F1C015B3-5218-4352-B404-7F93500AFDB4}">
      <dgm:prSet/>
      <dgm:spPr/>
      <dgm:t>
        <a:bodyPr/>
        <a:lstStyle/>
        <a:p>
          <a:endParaRPr lang="fr-FR"/>
        </a:p>
      </dgm:t>
    </dgm:pt>
    <dgm:pt modelId="{ED3FFC6B-5D03-44B1-82A6-E2A4198ED92E}">
      <dgm:prSet phldrT="[Texte]"/>
      <dgm:spPr/>
      <dgm:t>
        <a:bodyPr/>
        <a:lstStyle/>
        <a:p>
          <a:r>
            <a:rPr lang="fr-FR" dirty="0" smtClean="0"/>
            <a:t>Age médian : 38 ans / 25% des patients ont plus de 46 ans</a:t>
          </a:r>
          <a:endParaRPr lang="fr-FR" dirty="0"/>
        </a:p>
      </dgm:t>
    </dgm:pt>
    <dgm:pt modelId="{B2BFBB0A-5930-4EC8-B0A5-56666A5D1D67}" type="parTrans" cxnId="{02FFD253-16C7-4EE2-91C1-A5DA26A77557}">
      <dgm:prSet/>
      <dgm:spPr/>
      <dgm:t>
        <a:bodyPr/>
        <a:lstStyle/>
        <a:p>
          <a:endParaRPr lang="fr-FR"/>
        </a:p>
      </dgm:t>
    </dgm:pt>
    <dgm:pt modelId="{3D11E17C-A689-4101-ACA6-4597B534414F}" type="sibTrans" cxnId="{02FFD253-16C7-4EE2-91C1-A5DA26A77557}">
      <dgm:prSet/>
      <dgm:spPr/>
      <dgm:t>
        <a:bodyPr/>
        <a:lstStyle/>
        <a:p>
          <a:endParaRPr lang="fr-FR"/>
        </a:p>
      </dgm:t>
    </dgm:pt>
    <dgm:pt modelId="{57EC48E7-C8E2-4D0C-B78B-EB7FCB19ADAD}">
      <dgm:prSet phldrT="[Texte]"/>
      <dgm:spPr/>
      <dgm:t>
        <a:bodyPr/>
        <a:lstStyle/>
        <a:p>
          <a:r>
            <a:rPr lang="fr-FR" dirty="0" smtClean="0"/>
            <a:t>17% d’ALD</a:t>
          </a:r>
          <a:endParaRPr lang="fr-FR" dirty="0"/>
        </a:p>
      </dgm:t>
    </dgm:pt>
    <dgm:pt modelId="{E307C9F9-1B93-48CB-A8F2-1ACEA435BD99}" type="parTrans" cxnId="{5F33FFC0-BCB6-41AA-8380-7C1242CA1990}">
      <dgm:prSet/>
      <dgm:spPr/>
      <dgm:t>
        <a:bodyPr/>
        <a:lstStyle/>
        <a:p>
          <a:endParaRPr lang="fr-FR"/>
        </a:p>
      </dgm:t>
    </dgm:pt>
    <dgm:pt modelId="{F7016885-E8DA-4C2F-A28E-D187DB4A07D9}" type="sibTrans" cxnId="{5F33FFC0-BCB6-41AA-8380-7C1242CA1990}">
      <dgm:prSet/>
      <dgm:spPr/>
      <dgm:t>
        <a:bodyPr/>
        <a:lstStyle/>
        <a:p>
          <a:endParaRPr lang="fr-FR"/>
        </a:p>
      </dgm:t>
    </dgm:pt>
    <dgm:pt modelId="{A714A193-AE12-43B2-A91F-A2045151D1C1}">
      <dgm:prSet phldrT="[Texte]"/>
      <dgm:spPr/>
      <dgm:t>
        <a:bodyPr/>
        <a:lstStyle/>
        <a:p>
          <a:r>
            <a:rPr lang="fr-FR" dirty="0" smtClean="0"/>
            <a:t>25% ALD</a:t>
          </a:r>
          <a:endParaRPr lang="fr-FR" dirty="0"/>
        </a:p>
      </dgm:t>
    </dgm:pt>
    <dgm:pt modelId="{5421226A-CC9F-499D-B68F-675C81F0E5D4}" type="sibTrans" cxnId="{64C636A4-3036-4194-90F1-C4FA4500BEE9}">
      <dgm:prSet/>
      <dgm:spPr/>
      <dgm:t>
        <a:bodyPr/>
        <a:lstStyle/>
        <a:p>
          <a:endParaRPr lang="fr-FR"/>
        </a:p>
      </dgm:t>
    </dgm:pt>
    <dgm:pt modelId="{D16D03A1-80EE-4FB2-8C82-0C267FD1F467}" type="parTrans" cxnId="{64C636A4-3036-4194-90F1-C4FA4500BEE9}">
      <dgm:prSet/>
      <dgm:spPr/>
      <dgm:t>
        <a:bodyPr/>
        <a:lstStyle/>
        <a:p>
          <a:endParaRPr lang="fr-FR"/>
        </a:p>
      </dgm:t>
    </dgm:pt>
    <dgm:pt modelId="{3062112E-523F-4563-A04B-05972294CA29}">
      <dgm:prSet phldrT="[Texte]"/>
      <dgm:spPr/>
      <dgm:t>
        <a:bodyPr/>
        <a:lstStyle/>
        <a:p>
          <a:r>
            <a:rPr lang="fr-FR" dirty="0" smtClean="0"/>
            <a:t>7% des patients ayant eu un traitement </a:t>
          </a:r>
          <a:r>
            <a:rPr lang="fr-FR" dirty="0" err="1" smtClean="0"/>
            <a:t>PrEP</a:t>
          </a:r>
          <a:r>
            <a:rPr lang="fr-FR" dirty="0" smtClean="0"/>
            <a:t> dans l’année ont effectué un test VIH sans ordo</a:t>
          </a:r>
          <a:endParaRPr lang="fr-FR" dirty="0"/>
        </a:p>
      </dgm:t>
    </dgm:pt>
    <dgm:pt modelId="{45571BCD-2AD6-41B7-9308-83181A4CC40B}" type="parTrans" cxnId="{4C023F36-3A22-474F-8FC1-997E9B6421B1}">
      <dgm:prSet/>
      <dgm:spPr/>
      <dgm:t>
        <a:bodyPr/>
        <a:lstStyle/>
        <a:p>
          <a:endParaRPr lang="fr-FR"/>
        </a:p>
      </dgm:t>
    </dgm:pt>
    <dgm:pt modelId="{4AD6CBFD-1B68-4141-AB53-3D59A094AD19}" type="sibTrans" cxnId="{4C023F36-3A22-474F-8FC1-997E9B6421B1}">
      <dgm:prSet/>
      <dgm:spPr/>
      <dgm:t>
        <a:bodyPr/>
        <a:lstStyle/>
        <a:p>
          <a:endParaRPr lang="fr-FR"/>
        </a:p>
      </dgm:t>
    </dgm:pt>
    <dgm:pt modelId="{6634D4B6-2CD0-4395-9DB2-CAEED72D30CD}">
      <dgm:prSet phldrT="[Texte]"/>
      <dgm:spPr/>
      <dgm:t>
        <a:bodyPr/>
        <a:lstStyle/>
        <a:p>
          <a:r>
            <a:rPr lang="fr-FR" dirty="0" smtClean="0"/>
            <a:t>1,2 acte en moyenne par patient</a:t>
          </a:r>
          <a:endParaRPr lang="fr-FR" dirty="0"/>
        </a:p>
      </dgm:t>
    </dgm:pt>
    <dgm:pt modelId="{0F9031F4-6AED-4DD8-AA24-52B40DF0A233}" type="parTrans" cxnId="{10E4CCB3-D7D3-4410-A842-5D4AC98114B8}">
      <dgm:prSet/>
      <dgm:spPr/>
      <dgm:t>
        <a:bodyPr/>
        <a:lstStyle/>
        <a:p>
          <a:endParaRPr lang="fr-FR"/>
        </a:p>
      </dgm:t>
    </dgm:pt>
    <dgm:pt modelId="{182BD28F-3F45-4B31-93E4-1CD260BF0952}" type="sibTrans" cxnId="{10E4CCB3-D7D3-4410-A842-5D4AC98114B8}">
      <dgm:prSet/>
      <dgm:spPr/>
      <dgm:t>
        <a:bodyPr/>
        <a:lstStyle/>
        <a:p>
          <a:endParaRPr lang="fr-FR"/>
        </a:p>
      </dgm:t>
    </dgm:pt>
    <dgm:pt modelId="{B0ED9C75-F0A3-4EA0-B5EF-48B9D03CEE48}">
      <dgm:prSet phldrT="[Texte]"/>
      <dgm:spPr/>
      <dgm:t>
        <a:bodyPr/>
        <a:lstStyle/>
        <a:p>
          <a:r>
            <a:rPr lang="fr-FR" dirty="0" smtClean="0"/>
            <a:t>98% des patients ayant eu un traitement </a:t>
          </a:r>
          <a:r>
            <a:rPr lang="fr-FR" dirty="0" err="1" smtClean="0"/>
            <a:t>PrEP</a:t>
          </a:r>
          <a:r>
            <a:rPr lang="fr-FR" dirty="0" smtClean="0"/>
            <a:t> dans l’année ont effectué un test VIH classique</a:t>
          </a:r>
          <a:endParaRPr lang="fr-FR" dirty="0"/>
        </a:p>
      </dgm:t>
    </dgm:pt>
    <dgm:pt modelId="{81CF80C9-B8C7-497F-BD7D-43E1DFF711D5}" type="parTrans" cxnId="{59A286B3-4E40-49B9-B9FA-C76D4A6E2443}">
      <dgm:prSet/>
      <dgm:spPr/>
      <dgm:t>
        <a:bodyPr/>
        <a:lstStyle/>
        <a:p>
          <a:endParaRPr lang="fr-FR"/>
        </a:p>
      </dgm:t>
    </dgm:pt>
    <dgm:pt modelId="{7D48BFC8-B765-4B89-A011-19DBE0A6129B}" type="sibTrans" cxnId="{59A286B3-4E40-49B9-B9FA-C76D4A6E2443}">
      <dgm:prSet/>
      <dgm:spPr/>
      <dgm:t>
        <a:bodyPr/>
        <a:lstStyle/>
        <a:p>
          <a:endParaRPr lang="fr-FR"/>
        </a:p>
      </dgm:t>
    </dgm:pt>
    <dgm:pt modelId="{224C1B1C-9EA9-483D-ADF0-1954D32002B1}">
      <dgm:prSet phldrT="[Texte]"/>
      <dgm:spPr/>
      <dgm:t>
        <a:bodyPr/>
        <a:lstStyle/>
        <a:p>
          <a:r>
            <a:rPr lang="fr-FR" dirty="0" smtClean="0"/>
            <a:t>81% sont associés à d’autres actes de bio (même jour, même labo)</a:t>
          </a:r>
          <a:endParaRPr lang="fr-FR" dirty="0"/>
        </a:p>
      </dgm:t>
    </dgm:pt>
    <dgm:pt modelId="{4FAB181A-A6EA-4743-A651-AAFD2A72B466}" type="parTrans" cxnId="{4F880EF6-5164-4D3C-80B6-CD4FD82C348C}">
      <dgm:prSet/>
      <dgm:spPr/>
      <dgm:t>
        <a:bodyPr/>
        <a:lstStyle/>
        <a:p>
          <a:endParaRPr lang="fr-FR"/>
        </a:p>
      </dgm:t>
    </dgm:pt>
    <dgm:pt modelId="{BACF65DE-BF84-4445-A21B-F0D3136B5A5D}" type="sibTrans" cxnId="{4F880EF6-5164-4D3C-80B6-CD4FD82C348C}">
      <dgm:prSet/>
      <dgm:spPr/>
      <dgm:t>
        <a:bodyPr/>
        <a:lstStyle/>
        <a:p>
          <a:endParaRPr lang="fr-FR"/>
        </a:p>
      </dgm:t>
    </dgm:pt>
    <dgm:pt modelId="{CA8EEBD8-7D83-412E-8AFC-A5D6731E9DF8}" type="pres">
      <dgm:prSet presAssocID="{C7628E74-8767-47E3-9F23-8DA3831796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5494A6-EDFE-46F2-A361-8AA0379F992C}" type="pres">
      <dgm:prSet presAssocID="{D5F25E0E-3061-4532-AA3B-66F82B228A9F}" presName="linNode" presStyleCnt="0"/>
      <dgm:spPr/>
    </dgm:pt>
    <dgm:pt modelId="{F0BB3CEB-EF5B-4F33-9510-942CC2AC8FAC}" type="pres">
      <dgm:prSet presAssocID="{D5F25E0E-3061-4532-AA3B-66F82B228A9F}" presName="parentText" presStyleLbl="node1" presStyleIdx="0" presStyleCnt="2" custScaleX="797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06DA6D-7C00-4EF8-8FFD-B04BA75F7931}" type="pres">
      <dgm:prSet presAssocID="{D5F25E0E-3061-4532-AA3B-66F82B228A9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598D67-3A01-45B6-8450-2842295FC60E}" type="pres">
      <dgm:prSet presAssocID="{DD200498-3760-49FA-BDDB-8780E116956B}" presName="sp" presStyleCnt="0"/>
      <dgm:spPr/>
    </dgm:pt>
    <dgm:pt modelId="{5887E781-B717-4C39-92A9-A97FE81D9679}" type="pres">
      <dgm:prSet presAssocID="{ED5B749D-7B82-4BC7-A65A-488190DAF65D}" presName="linNode" presStyleCnt="0"/>
      <dgm:spPr/>
    </dgm:pt>
    <dgm:pt modelId="{60F2278B-4773-4947-AB4E-D15147E572F0}" type="pres">
      <dgm:prSet presAssocID="{ED5B749D-7B82-4BC7-A65A-488190DAF65D}" presName="parentText" presStyleLbl="node1" presStyleIdx="1" presStyleCnt="2" custScaleX="8035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4A0973-EC84-45EF-B075-857CAC5A0888}" type="pres">
      <dgm:prSet presAssocID="{ED5B749D-7B82-4BC7-A65A-488190DAF65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BD8F71-66D8-4E3D-AC7B-FAECCEFC2901}" type="presOf" srcId="{B9CB8003-0A18-4113-A205-FC589380193D}" destId="{D04A0973-EC84-45EF-B075-857CAC5A0888}" srcOrd="0" destOrd="0" presId="urn:microsoft.com/office/officeart/2005/8/layout/vList5"/>
    <dgm:cxn modelId="{703C2B8E-BEA6-4855-9A21-7B3EE20B7D64}" srcId="{C7628E74-8767-47E3-9F23-8DA38317966B}" destId="{ED5B749D-7B82-4BC7-A65A-488190DAF65D}" srcOrd="1" destOrd="0" parTransId="{57389703-55CF-4111-998E-F823D7B878A2}" sibTransId="{BF7E46B5-D856-4631-BEFD-95FB97CB21F7}"/>
    <dgm:cxn modelId="{64C636A4-3036-4194-90F1-C4FA4500BEE9}" srcId="{D5F25E0E-3061-4532-AA3B-66F82B228A9F}" destId="{A714A193-AE12-43B2-A91F-A2045151D1C1}" srcOrd="2" destOrd="0" parTransId="{D16D03A1-80EE-4FB2-8C82-0C267FD1F467}" sibTransId="{5421226A-CC9F-499D-B68F-675C81F0E5D4}"/>
    <dgm:cxn modelId="{17E2BC55-5934-499A-9A1F-C77FCD012A21}" type="presOf" srcId="{84999AE8-0EF5-43CC-9792-39F64E46CBD4}" destId="{A106DA6D-7C00-4EF8-8FFD-B04BA75F7931}" srcOrd="0" destOrd="0" presId="urn:microsoft.com/office/officeart/2005/8/layout/vList5"/>
    <dgm:cxn modelId="{EDEA7018-EFDB-4CDA-AFB7-E9467F12CCF0}" type="presOf" srcId="{6634D4B6-2CD0-4395-9DB2-CAEED72D30CD}" destId="{D04A0973-EC84-45EF-B075-857CAC5A0888}" srcOrd="0" destOrd="3" presId="urn:microsoft.com/office/officeart/2005/8/layout/vList5"/>
    <dgm:cxn modelId="{F67A876F-976C-47A2-97C6-771809A97B4F}" type="presOf" srcId="{B0ED9C75-F0A3-4EA0-B5EF-48B9D03CEE48}" destId="{D04A0973-EC84-45EF-B075-857CAC5A0888}" srcOrd="0" destOrd="4" presId="urn:microsoft.com/office/officeart/2005/8/layout/vList5"/>
    <dgm:cxn modelId="{4C023F36-3A22-474F-8FC1-997E9B6421B1}" srcId="{D5F25E0E-3061-4532-AA3B-66F82B228A9F}" destId="{3062112E-523F-4563-A04B-05972294CA29}" srcOrd="4" destOrd="0" parTransId="{45571BCD-2AD6-41B7-9308-83181A4CC40B}" sibTransId="{4AD6CBFD-1B68-4141-AB53-3D59A094AD19}"/>
    <dgm:cxn modelId="{B4E070B2-119C-44FD-9F3F-D98C00CDDAE4}" srcId="{C7628E74-8767-47E3-9F23-8DA38317966B}" destId="{D5F25E0E-3061-4532-AA3B-66F82B228A9F}" srcOrd="0" destOrd="0" parTransId="{3724DAA8-2D7B-4EBE-9249-768C0DDD1DF7}" sibTransId="{DD200498-3760-49FA-BDDB-8780E116956B}"/>
    <dgm:cxn modelId="{60E2E428-276B-4487-BCE5-8F67E5005B53}" type="presOf" srcId="{3062112E-523F-4563-A04B-05972294CA29}" destId="{A106DA6D-7C00-4EF8-8FFD-B04BA75F7931}" srcOrd="0" destOrd="4" presId="urn:microsoft.com/office/officeart/2005/8/layout/vList5"/>
    <dgm:cxn modelId="{3ED95F44-5345-4610-88A7-89A53834D944}" type="presOf" srcId="{A714A193-AE12-43B2-A91F-A2045151D1C1}" destId="{A106DA6D-7C00-4EF8-8FFD-B04BA75F7931}" srcOrd="0" destOrd="2" presId="urn:microsoft.com/office/officeart/2005/8/layout/vList5"/>
    <dgm:cxn modelId="{5F33FFC0-BCB6-41AA-8380-7C1242CA1990}" srcId="{ED5B749D-7B82-4BC7-A65A-488190DAF65D}" destId="{57EC48E7-C8E2-4D0C-B78B-EB7FCB19ADAD}" srcOrd="2" destOrd="0" parTransId="{E307C9F9-1B93-48CB-A8F2-1ACEA435BD99}" sibTransId="{F7016885-E8DA-4C2F-A28E-D187DB4A07D9}"/>
    <dgm:cxn modelId="{E9D6EE8E-7469-41D6-AD85-A95FC496EE2F}" srcId="{D5F25E0E-3061-4532-AA3B-66F82B228A9F}" destId="{84999AE8-0EF5-43CC-9792-39F64E46CBD4}" srcOrd="0" destOrd="0" parTransId="{8B830E54-63E2-4945-B66B-46E0A6EBACD3}" sibTransId="{0536F629-CF5F-457F-989B-0E6225DCB698}"/>
    <dgm:cxn modelId="{022E071D-FAAF-499E-9BAA-00A382B80A5D}" type="presOf" srcId="{ED3FFC6B-5D03-44B1-82A6-E2A4198ED92E}" destId="{D04A0973-EC84-45EF-B075-857CAC5A0888}" srcOrd="0" destOrd="1" presId="urn:microsoft.com/office/officeart/2005/8/layout/vList5"/>
    <dgm:cxn modelId="{10E4CCB3-D7D3-4410-A842-5D4AC98114B8}" srcId="{ED5B749D-7B82-4BC7-A65A-488190DAF65D}" destId="{6634D4B6-2CD0-4395-9DB2-CAEED72D30CD}" srcOrd="3" destOrd="0" parTransId="{0F9031F4-6AED-4DD8-AA24-52B40DF0A233}" sibTransId="{182BD28F-3F45-4B31-93E4-1CD260BF0952}"/>
    <dgm:cxn modelId="{1F9B2493-0F1F-4993-A463-8A693DB5C4B2}" type="presOf" srcId="{57EC48E7-C8E2-4D0C-B78B-EB7FCB19ADAD}" destId="{D04A0973-EC84-45EF-B075-857CAC5A0888}" srcOrd="0" destOrd="2" presId="urn:microsoft.com/office/officeart/2005/8/layout/vList5"/>
    <dgm:cxn modelId="{AD2FBA52-5C70-4A6B-B94B-51A060E367DF}" type="presOf" srcId="{B7B95C52-C46A-4C93-A968-5DB313C2B6E0}" destId="{A106DA6D-7C00-4EF8-8FFD-B04BA75F7931}" srcOrd="0" destOrd="3" presId="urn:microsoft.com/office/officeart/2005/8/layout/vList5"/>
    <dgm:cxn modelId="{66B14AF4-0146-47D0-960F-EDB61D4D62F1}" type="presOf" srcId="{C7628E74-8767-47E3-9F23-8DA38317966B}" destId="{CA8EEBD8-7D83-412E-8AFC-A5D6731E9DF8}" srcOrd="0" destOrd="0" presId="urn:microsoft.com/office/officeart/2005/8/layout/vList5"/>
    <dgm:cxn modelId="{9313B029-883E-4A00-9E11-BCB7B38B2A7C}" type="presOf" srcId="{FA4F653A-1713-4453-B365-32F9CF051AD7}" destId="{A106DA6D-7C00-4EF8-8FFD-B04BA75F7931}" srcOrd="0" destOrd="1" presId="urn:microsoft.com/office/officeart/2005/8/layout/vList5"/>
    <dgm:cxn modelId="{07DCF704-40A1-4036-97C4-601297B79FCB}" srcId="{D5F25E0E-3061-4532-AA3B-66F82B228A9F}" destId="{FA4F653A-1713-4453-B365-32F9CF051AD7}" srcOrd="1" destOrd="0" parTransId="{7206067F-30F7-4DB5-96BF-63FB034A27E6}" sibTransId="{78C01896-FCAC-4527-8767-3F52B322570B}"/>
    <dgm:cxn modelId="{7FAB7C75-D2E1-46B8-997D-06F2D336CFA5}" type="presOf" srcId="{224C1B1C-9EA9-483D-ADF0-1954D32002B1}" destId="{A106DA6D-7C00-4EF8-8FFD-B04BA75F7931}" srcOrd="0" destOrd="5" presId="urn:microsoft.com/office/officeart/2005/8/layout/vList5"/>
    <dgm:cxn modelId="{F1C015B3-5218-4352-B404-7F93500AFDB4}" srcId="{ED5B749D-7B82-4BC7-A65A-488190DAF65D}" destId="{B9CB8003-0A18-4113-A205-FC589380193D}" srcOrd="0" destOrd="0" parTransId="{15E04B07-18FD-465B-86B3-6D7BE4779C29}" sibTransId="{DA609A45-FD6B-4988-A985-807C07B6ECD0}"/>
    <dgm:cxn modelId="{1AA1DC38-13AD-4B31-AE01-FE4711779890}" type="presOf" srcId="{D5F25E0E-3061-4532-AA3B-66F82B228A9F}" destId="{F0BB3CEB-EF5B-4F33-9510-942CC2AC8FAC}" srcOrd="0" destOrd="0" presId="urn:microsoft.com/office/officeart/2005/8/layout/vList5"/>
    <dgm:cxn modelId="{B700DD40-DD79-48DA-85E9-F7F5E15F15B7}" srcId="{D5F25E0E-3061-4532-AA3B-66F82B228A9F}" destId="{B7B95C52-C46A-4C93-A968-5DB313C2B6E0}" srcOrd="3" destOrd="0" parTransId="{2DED0D5B-E6F4-44E6-A271-DF5B61D1632A}" sibTransId="{83D4604E-86C3-4288-BEFF-2A7C5673F18E}"/>
    <dgm:cxn modelId="{59A286B3-4E40-49B9-B9FA-C76D4A6E2443}" srcId="{ED5B749D-7B82-4BC7-A65A-488190DAF65D}" destId="{B0ED9C75-F0A3-4EA0-B5EF-48B9D03CEE48}" srcOrd="4" destOrd="0" parTransId="{81CF80C9-B8C7-497F-BD7D-43E1DFF711D5}" sibTransId="{7D48BFC8-B765-4B89-A011-19DBE0A6129B}"/>
    <dgm:cxn modelId="{634ADABE-0FE2-4EA1-A3F0-444BA1A52AF9}" type="presOf" srcId="{ED5B749D-7B82-4BC7-A65A-488190DAF65D}" destId="{60F2278B-4773-4947-AB4E-D15147E572F0}" srcOrd="0" destOrd="0" presId="urn:microsoft.com/office/officeart/2005/8/layout/vList5"/>
    <dgm:cxn modelId="{4F880EF6-5164-4D3C-80B6-CD4FD82C348C}" srcId="{D5F25E0E-3061-4532-AA3B-66F82B228A9F}" destId="{224C1B1C-9EA9-483D-ADF0-1954D32002B1}" srcOrd="5" destOrd="0" parTransId="{4FAB181A-A6EA-4743-A651-AAFD2A72B466}" sibTransId="{BACF65DE-BF84-4445-A21B-F0D3136B5A5D}"/>
    <dgm:cxn modelId="{02FFD253-16C7-4EE2-91C1-A5DA26A77557}" srcId="{ED5B749D-7B82-4BC7-A65A-488190DAF65D}" destId="{ED3FFC6B-5D03-44B1-82A6-E2A4198ED92E}" srcOrd="1" destOrd="0" parTransId="{B2BFBB0A-5930-4EC8-B0A5-56666A5D1D67}" sibTransId="{3D11E17C-A689-4101-ACA6-4597B534414F}"/>
    <dgm:cxn modelId="{3F18BA7F-2F13-470F-B6AE-899F2842F597}" type="presParOf" srcId="{CA8EEBD8-7D83-412E-8AFC-A5D6731E9DF8}" destId="{4E5494A6-EDFE-46F2-A361-8AA0379F992C}" srcOrd="0" destOrd="0" presId="urn:microsoft.com/office/officeart/2005/8/layout/vList5"/>
    <dgm:cxn modelId="{330601FB-69C4-4B55-B0E1-F2E5CCA6E3E1}" type="presParOf" srcId="{4E5494A6-EDFE-46F2-A361-8AA0379F992C}" destId="{F0BB3CEB-EF5B-4F33-9510-942CC2AC8FAC}" srcOrd="0" destOrd="0" presId="urn:microsoft.com/office/officeart/2005/8/layout/vList5"/>
    <dgm:cxn modelId="{E669EB4D-6623-4DF0-87E8-23C09A690B81}" type="presParOf" srcId="{4E5494A6-EDFE-46F2-A361-8AA0379F992C}" destId="{A106DA6D-7C00-4EF8-8FFD-B04BA75F7931}" srcOrd="1" destOrd="0" presId="urn:microsoft.com/office/officeart/2005/8/layout/vList5"/>
    <dgm:cxn modelId="{64977FC5-6A08-460B-91DB-76CB2A2F70C1}" type="presParOf" srcId="{CA8EEBD8-7D83-412E-8AFC-A5D6731E9DF8}" destId="{FE598D67-3A01-45B6-8450-2842295FC60E}" srcOrd="1" destOrd="0" presId="urn:microsoft.com/office/officeart/2005/8/layout/vList5"/>
    <dgm:cxn modelId="{21176625-D383-4F88-9E29-05EDA9517620}" type="presParOf" srcId="{CA8EEBD8-7D83-412E-8AFC-A5D6731E9DF8}" destId="{5887E781-B717-4C39-92A9-A97FE81D9679}" srcOrd="2" destOrd="0" presId="urn:microsoft.com/office/officeart/2005/8/layout/vList5"/>
    <dgm:cxn modelId="{EEC20ABD-D25E-4D3C-99F1-69A6D40B9D95}" type="presParOf" srcId="{5887E781-B717-4C39-92A9-A97FE81D9679}" destId="{60F2278B-4773-4947-AB4E-D15147E572F0}" srcOrd="0" destOrd="0" presId="urn:microsoft.com/office/officeart/2005/8/layout/vList5"/>
    <dgm:cxn modelId="{4F259B98-9E24-44F3-88DD-C01E3A95AFDD}" type="presParOf" srcId="{5887E781-B717-4C39-92A9-A97FE81D9679}" destId="{D04A0973-EC84-45EF-B075-857CAC5A08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06DA6D-7C00-4EF8-8FFD-B04BA75F7931}">
      <dsp:nvSpPr>
        <dsp:cNvPr id="0" name=""/>
        <dsp:cNvSpPr/>
      </dsp:nvSpPr>
      <dsp:spPr>
        <a:xfrm rot="5400000">
          <a:off x="4697543" y="-1724905"/>
          <a:ext cx="1637221" cy="5496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44% d’hommes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Age médian : 46 ans / 25% des patients ont plus de 60 ans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25% ALD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1,1 acte en moyenne par patient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7% des patients ayant eu un traitement </a:t>
          </a:r>
          <a:r>
            <a:rPr lang="fr-FR" sz="1300" kern="1200" dirty="0" err="1" smtClean="0"/>
            <a:t>PrEP</a:t>
          </a:r>
          <a:r>
            <a:rPr lang="fr-FR" sz="1300" kern="1200" dirty="0" smtClean="0"/>
            <a:t> dans l’année ont effectué un test VIH sans ordo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81% sont associés à d’autres actes de bio (même jour, même labo)</a:t>
          </a:r>
          <a:endParaRPr lang="fr-FR" sz="1300" kern="1200" dirty="0"/>
        </a:p>
      </dsp:txBody>
      <dsp:txXfrm rot="5400000">
        <a:off x="4697543" y="-1724905"/>
        <a:ext cx="1637221" cy="5496440"/>
      </dsp:txXfrm>
    </dsp:sp>
    <dsp:sp modelId="{F0BB3CEB-EF5B-4F33-9510-942CC2AC8FAC}">
      <dsp:nvSpPr>
        <dsp:cNvPr id="0" name=""/>
        <dsp:cNvSpPr/>
      </dsp:nvSpPr>
      <dsp:spPr>
        <a:xfrm>
          <a:off x="303717" y="51"/>
          <a:ext cx="2464215" cy="2046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VIH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sans ordo</a:t>
          </a:r>
          <a:endParaRPr lang="fr-FR" sz="2800" b="1" kern="1200" dirty="0"/>
        </a:p>
      </dsp:txBody>
      <dsp:txXfrm>
        <a:off x="303717" y="51"/>
        <a:ext cx="2464215" cy="2046526"/>
      </dsp:txXfrm>
    </dsp:sp>
    <dsp:sp modelId="{D04A0973-EC84-45EF-B075-857CAC5A0888}">
      <dsp:nvSpPr>
        <dsp:cNvPr id="0" name=""/>
        <dsp:cNvSpPr/>
      </dsp:nvSpPr>
      <dsp:spPr>
        <a:xfrm rot="5400000">
          <a:off x="4717640" y="423946"/>
          <a:ext cx="1637221" cy="5496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37% d’hommes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Age médian : 38 ans / 25% des patients ont plus de 46 ans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17% d’ALD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1,2 acte en moyenne par patient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98% des patients ayant eu un traitement </a:t>
          </a:r>
          <a:r>
            <a:rPr lang="fr-FR" sz="1300" kern="1200" dirty="0" err="1" smtClean="0"/>
            <a:t>PrEP</a:t>
          </a:r>
          <a:r>
            <a:rPr lang="fr-FR" sz="1300" kern="1200" dirty="0" smtClean="0"/>
            <a:t> dans l’année ont effectué un test VIH classique</a:t>
          </a:r>
          <a:endParaRPr lang="fr-FR" sz="1300" kern="1200" dirty="0"/>
        </a:p>
      </dsp:txBody>
      <dsp:txXfrm rot="5400000">
        <a:off x="4717640" y="423946"/>
        <a:ext cx="1637221" cy="5496440"/>
      </dsp:txXfrm>
    </dsp:sp>
    <dsp:sp modelId="{60F2278B-4773-4947-AB4E-D15147E572F0}">
      <dsp:nvSpPr>
        <dsp:cNvPr id="0" name=""/>
        <dsp:cNvSpPr/>
      </dsp:nvSpPr>
      <dsp:spPr>
        <a:xfrm>
          <a:off x="303717" y="2148904"/>
          <a:ext cx="2484312" cy="2046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VIH classique</a:t>
          </a:r>
          <a:endParaRPr lang="fr-FR" sz="2800" b="1" kern="1200" dirty="0"/>
        </a:p>
      </dsp:txBody>
      <dsp:txXfrm>
        <a:off x="303717" y="2148904"/>
        <a:ext cx="2484312" cy="2046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0.00785</cdr:x>
      <cdr:y>0.95448</cdr:y>
    </cdr:from>
    <cdr:to>
      <cdr:x>0.73155</cdr:x>
      <cdr:y>0.99494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6032" y="4229102"/>
          <a:ext cx="5165912" cy="179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0.01751</cdr:x>
      <cdr:y>0.95071</cdr:y>
    </cdr:from>
    <cdr:to>
      <cdr:x>0.77889</cdr:x>
      <cdr:y>0.98865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28897" y="4830330"/>
          <a:ext cx="5605492" cy="192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800" dirty="0"/>
            <a:t>Tous régimes, SNDS, données en date de remboursement, janvier 2023 à mars 2024, LBM</a:t>
          </a:r>
          <a:r>
            <a:rPr lang="fr-FR" sz="800" baseline="0" dirty="0"/>
            <a:t> privés</a:t>
          </a:r>
          <a:endParaRPr lang="fr-FR" sz="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pPr/>
              <a:t>23/07/24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pPr/>
              <a:t>23/07/24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510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pPr/>
              <a:t>23/07/24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4098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35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836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408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7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186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57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397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  <a:endParaRPr lang="fr-FR" dirty="0"/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97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060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30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pPr/>
              <a:t>23/07/24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263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1103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7982374"/>
      </p:ext>
    </p:extLst>
  </p:cSld>
  <p:clrMapOvr>
    <a:masterClrMapping/>
  </p:clrMapOvr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133968"/>
      </p:ext>
    </p:extLst>
  </p:cSld>
  <p:clrMapOvr>
    <a:masterClrMapping/>
  </p:clrMapOvr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532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432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47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pPr/>
              <a:t>23/07/24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876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4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840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6963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9699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360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7722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9087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670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1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A28011-C0C0-F648-8291-02F48A1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pPr/>
              <a:t>23/07/24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04660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748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931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9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pPr/>
              <a:t>23/07/24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16652D-7AC7-B847-9586-4DBCD1C3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216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pPr/>
              <a:t>23/07/24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69554B-24A3-6E4A-BF99-164EAC008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283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7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theme" Target="../theme/theme1.xml"/><Relationship Id="rId4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pPr/>
              <a:t>23/07/24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5" r:id="rId4"/>
    <p:sldLayoutId id="2147483736" r:id="rId5"/>
    <p:sldLayoutId id="2147483737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3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06800" y="2188868"/>
            <a:ext cx="11197520" cy="4157999"/>
          </a:xfrm>
        </p:spPr>
        <p:txBody>
          <a:bodyPr/>
          <a:lstStyle/>
          <a:p>
            <a:r>
              <a:rPr lang="fr-FR" dirty="0" smtClean="0"/>
              <a:t>Groupe de travail préparatoire</a:t>
            </a:r>
            <a:br>
              <a:rPr lang="fr-FR" dirty="0" smtClean="0"/>
            </a:br>
            <a:r>
              <a:rPr lang="fr-FR" dirty="0" smtClean="0"/>
              <a:t>SUIVI DU PROTOCOLE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8C3EE7F-F74B-C644-8F10-503D241C2E0D}" type="datetime1">
              <a:rPr lang="fr-FR" smtClean="0"/>
              <a:pPr/>
              <a:t>23/07/24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Juin 2024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010971" y="6015449"/>
            <a:ext cx="5688904" cy="3242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DPROD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777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 20 évolutions des montants remboursés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8659" y="6459358"/>
            <a:ext cx="8743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Biol’AM</a:t>
            </a:r>
            <a:r>
              <a:rPr lang="fr-FR" sz="800" dirty="0" smtClean="0"/>
              <a:t>, FE, tous régimes, Tous prescripteurs, LBM privés, évolutions sur 1 an glissant : Mars2023 à Fév2024 vs Mars 2022 à </a:t>
            </a:r>
            <a:r>
              <a:rPr lang="fr-FR" sz="800" dirty="0" err="1" smtClean="0"/>
              <a:t>Fév</a:t>
            </a:r>
            <a:r>
              <a:rPr lang="fr-FR" sz="800" dirty="0" smtClean="0"/>
              <a:t> 2023</a:t>
            </a:r>
            <a:endParaRPr lang="fr-FR" sz="8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9518257"/>
              </p:ext>
            </p:extLst>
          </p:nvPr>
        </p:nvGraphicFramePr>
        <p:xfrm>
          <a:off x="1360716" y="1609598"/>
          <a:ext cx="9383486" cy="4497296"/>
        </p:xfrm>
        <a:graphic>
          <a:graphicData uri="http://schemas.openxmlformats.org/drawingml/2006/table">
            <a:tbl>
              <a:tblPr/>
              <a:tblGrid>
                <a:gridCol w="496194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9580763"/>
                    </a:ext>
                  </a:extLst>
                </a:gridCol>
                <a:gridCol w="7369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05329370"/>
                    </a:ext>
                  </a:extLst>
                </a:gridCol>
                <a:gridCol w="7369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73965237"/>
                    </a:ext>
                  </a:extLst>
                </a:gridCol>
                <a:gridCol w="7369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47268599"/>
                    </a:ext>
                  </a:extLst>
                </a:gridCol>
                <a:gridCol w="7369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13548007"/>
                    </a:ext>
                  </a:extLst>
                </a:gridCol>
                <a:gridCol w="7369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37242475"/>
                    </a:ext>
                  </a:extLst>
                </a:gridCol>
                <a:gridCol w="7369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264993658"/>
                    </a:ext>
                  </a:extLst>
                </a:gridCol>
              </a:tblGrid>
              <a:tr h="19269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2023 à Février 2024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2022 à Février 2023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10596185"/>
                  </a:ext>
                </a:extLst>
              </a:tr>
              <a:tr h="6239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Acte 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515" marR="7515" marT="751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515" marR="7515" marT="751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</a:t>
                      </a:r>
                    </a:p>
                  </a:txBody>
                  <a:tcPr marL="7515" marR="7515" marT="751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892605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5238 - RECHERCHE DE HELICOBACTER PYLORI PAR CULTURE SUR BIOPSIES GASTRIQUES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25 547 €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2008,8%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2027,5%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11771365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5237 - RECHERCHE DE H. PYLORI ET DES EVENTUELLES MUTATIONS A L'ORIGINE DE RESISTANC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47 217 €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2 549 €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1633,8%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1752,5%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90031211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5236 - ANTIGENE FECAL: DETECTION D'ANTIGENES DE HELICOBACTER PYLORI DANS LES SELLES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1313,6%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1243,2%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22527865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4046 - DPN PROPREMENT DIT  : MUCOVISCIDOSE : POLYMORPHISME DE L'ADN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16 667 €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1228,6%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1159,8%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22907720"/>
                  </a:ext>
                </a:extLst>
              </a:tr>
              <a:tr h="18462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31 - HPV:DETECTION DU GENOME DES PAPILLOMAVIRUS HUMAINS ONCOGENES DEPISTAGE ORGANISE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216,7%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53404964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5265 - VIRUS DENGUE-CHIKUNGUNYA-ZIKA-ARN(ENTRE J0 ET J7)(SANG)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2 447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132 178 €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26 961 €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389,4%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390,2%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97122019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4310 - ASPERGILLOSE : SD DE CONFIRMATION PAR IE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16 458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568 411 €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3 331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121 825 €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394,1%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366,6%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23159881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991 - UR. : ACIDES AMINES TOTAUX CARACTERISATION PAR CHROMATO.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342,6%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40887849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267 - PARASITES : RECH. ET/OU IDENTIF. PAR EX. MACRO. ET/OU MICRO.(DEMODEX)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14 374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72 818 €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17 060 €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81924761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4273 - DENGUE DETECTION ANTIGENE NS1 (DE J1 A J5)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17 693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167 630 €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44 967 €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304,4%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61834165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567 - LITHIUM (LI) DANS UN AUTRE LIQUIDE BIOLOGIQUE QUE LE SANG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270,7%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9522348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4240 - VIRUS GRIPPAUX (A ET B) : RECHERCHE DIRECTE PAR IF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61 829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441 956 €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119 985 €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297,5%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268,3%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97626790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5266 - VIRUS DENGUE-ZIKA-ARN(ENTRE J0 ET J7)(SANG)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241,2%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226,9%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74550821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674 - BARTURIQUES : RECHERCHE ET DOSAGE DANS UN AUTRE LIQUIDE BIOLOGIQUE QUE LE SANG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221,1%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29149872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4010 - DPN : C. INDEX - ET. FAMILIALE : ETUDE D'UN METABOLISME IN VITRO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192,6%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294751748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3781 - INFECTION A VRS : SD : DEPISTAGE AC PAR RFC (CHEZ ADULTE)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266,2%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15243592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4056 - DPN : BETA THALASSEMIE MAJEURE (+ DE 2 MUTATIONS)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-11,1%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13604742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5269 - WNV-DETECTION DE L'ARN DU VIRUS DU NIL OCCIDENTAL R OU WEST NIL VIRUS(WNV)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162,9%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152,3%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84087800"/>
                  </a:ext>
                </a:extLst>
              </a:tr>
              <a:tr h="18351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290 - CRYPTOSPORIDIUM : RECH. SUR SELLES FRAICHEMENT EMISES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54 336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559 202 €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21 375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222 033 €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154,2%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151,9%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94340137"/>
                  </a:ext>
                </a:extLst>
              </a:tr>
              <a:tr h="19269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5267 - VIRUS CHIKUNGUNYA-ZIKA-ARN(ENTRE J0 ET J7)(SANG)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25 642 €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10 214 €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159,5%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151,1%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99933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02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 20 évolutions nb d’actes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8660" y="6517647"/>
            <a:ext cx="99733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Biol’AM</a:t>
            </a:r>
            <a:r>
              <a:rPr lang="fr-FR" sz="800" dirty="0" smtClean="0"/>
              <a:t>, FE, tous régimes, Tous prescripteurs, LBM privés, évolutions sur 1 an glissant : Mars2023 à Fév2024 vs Mars 2022 à </a:t>
            </a:r>
            <a:r>
              <a:rPr lang="fr-FR" sz="800" dirty="0" err="1" smtClean="0"/>
              <a:t>Fév</a:t>
            </a:r>
            <a:r>
              <a:rPr lang="fr-FR" sz="800" dirty="0" smtClean="0"/>
              <a:t> 2023, actes avec au moins 100 actes remboursés entre mars 2023 et février 2024</a:t>
            </a:r>
            <a:endParaRPr lang="fr-FR" sz="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8038846"/>
              </p:ext>
            </p:extLst>
          </p:nvPr>
        </p:nvGraphicFramePr>
        <p:xfrm>
          <a:off x="1388588" y="1647819"/>
          <a:ext cx="9416143" cy="4491720"/>
        </p:xfrm>
        <a:graphic>
          <a:graphicData uri="http://schemas.openxmlformats.org/drawingml/2006/table">
            <a:tbl>
              <a:tblPr/>
              <a:tblGrid>
                <a:gridCol w="497922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7012178"/>
                    </a:ext>
                  </a:extLst>
                </a:gridCol>
                <a:gridCol w="7394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54515005"/>
                    </a:ext>
                  </a:extLst>
                </a:gridCol>
                <a:gridCol w="7394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38440990"/>
                    </a:ext>
                  </a:extLst>
                </a:gridCol>
                <a:gridCol w="7394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73454622"/>
                    </a:ext>
                  </a:extLst>
                </a:gridCol>
                <a:gridCol w="7394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573069224"/>
                    </a:ext>
                  </a:extLst>
                </a:gridCol>
                <a:gridCol w="7394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36997286"/>
                    </a:ext>
                  </a:extLst>
                </a:gridCol>
                <a:gridCol w="7394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1034422"/>
                    </a:ext>
                  </a:extLst>
                </a:gridCol>
              </a:tblGrid>
              <a:tr h="1920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2023 à Février 2024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2022 à Février 2023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9673913"/>
                  </a:ext>
                </a:extLst>
              </a:tr>
              <a:tr h="621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Acte 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325" marR="7325" marT="732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325" marR="7325" marT="732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</a:t>
                      </a:r>
                    </a:p>
                  </a:txBody>
                  <a:tcPr marL="7325" marR="7325" marT="732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09681856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5238 - RECHERCHE DE HELICOBACTER PYLORI PAR CULTURE SUR BIOPSIES GASTRIQUES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1 919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25 547 €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2008,8%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2027,5%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98928357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5237 - RECHERCHE DE H. PYLORI ET DES EVENTUELLES MUTATIONS A L'ORIGINE DE RESISTANC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47 217 €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2 549 €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1633,8%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1752,5%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47650745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5236 - ANTIGENE FECAL: DETECTION D'ANTIGENES DE HELICOBACTER PYLORI DANS LES SELLES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1313,6%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1243,2%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14112484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4310 - ASPERGILLOSE : SD DE CONFIRMATION PAR IE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16 458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568 411 €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3 331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121 825 €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394,1%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366,6%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02710663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5265 - VIRUS DENGUE-CHIKUNGUNYA-ZIKA-ARN(ENTRE J0 ET J7)(SANG)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2 447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132 178 €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26 961 €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389,4%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390,2%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66763428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4273 - DENGUE DETECTION ANTIGENE NS1 (DE J1 A J5)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17 693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167 630 €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4 375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44 967 €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304,4%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272,8%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36812744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4240 - VIRUS GRIPPAUX (A ET B) : RECHERCHE DIRECTE PAR IF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61 829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441 956 €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119 985 €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297,5%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268,3%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82336293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3781 - INFECTION A VRS : SD : DEPISTAGE AC PAR RFC (CHEZ ADULTE)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4 453 €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1 663 €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266,2%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167,8%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59668473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5266 - VIRUS DENGUE-ZIKA-ARN(ENTRE J0 ET J7)(SANG)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7 193 €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241,2%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226,9%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704746429"/>
                  </a:ext>
                </a:extLst>
              </a:tr>
              <a:tr h="18871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31 - HPV:DETECTION DU GENOME DES PAPILLOMAVIRUS HUMAINS ONCOGENES DEPISTAGE ORGANISE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2 578 €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216,7%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854,8%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23930396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5267 - VIRUS CHIKUNGUNYA-ZIKA-ARN(ENTRE J0 ET J7)(SANG)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25 642 €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10 214 €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159,5%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151,1%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67228511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290 - CRYPTOSPORIDIUM : RECH. SUR SELLES FRAICHEMENT EMISES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54 336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559 202 €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21 375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222 033 €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154,2%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151,9%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33979325"/>
                  </a:ext>
                </a:extLst>
              </a:tr>
              <a:tr h="18871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3253 - ARBOVIROSES (AUTRES QUE DENGUE OU CHIKUNGUNYA)-IGM ET IGG (EIA)+EXAMEN ITERATIF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4 574 €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129,5%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125,2%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27144904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3247 - MYCOPLASMOSES RESPIRATOIRES : SD : IGM + ITERATIF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12 491 €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6 032 €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114,2%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06216971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1247 - MYCOPLASMOSES RESPIRATOIRES : SD : IGM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54 822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461 669 €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25 646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231 119 €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113,8%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4004594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5259 - VIRUS DU CHIKUNGUNYA - DETECTION ARN (ENTRE J0 ET J7)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21 069 €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10 152 €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05373862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1246 - MYCOPLASMOSES RESPIRATOIRES : SD : IGG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57 576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484 144 €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28 137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252 526 €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40583930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1103 - PHENOTYPAGE DES CELLULES ANORMALES (MOELLE OU SANG)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94 580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5 718 057 €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46 468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2 941 310 €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93169791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27 - FCU-DO - FROTTIS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1 745 €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102,8%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54017172"/>
                  </a:ext>
                </a:extLst>
              </a:tr>
              <a:tr h="192001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5268 - VIRUS ZIKA DETECTION ARN (SPERME)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22 656 €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11 909 €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4474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28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 20 évolutions </a:t>
            </a:r>
            <a:r>
              <a:rPr lang="fr-FR" dirty="0"/>
              <a:t>des montants remboursés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8660" y="6517647"/>
            <a:ext cx="99733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Biol’AM</a:t>
            </a:r>
            <a:r>
              <a:rPr lang="fr-FR" sz="800" dirty="0" smtClean="0"/>
              <a:t>, FE, tous régimes, Tous prescripteurs, LBM privés, évolutions sur 1 an glissant : Mars2023 à Fév2024 vs Mars 2022 à </a:t>
            </a:r>
            <a:r>
              <a:rPr lang="fr-FR" sz="800" dirty="0" err="1" smtClean="0"/>
              <a:t>Fév</a:t>
            </a:r>
            <a:r>
              <a:rPr lang="fr-FR" sz="800" dirty="0" smtClean="0"/>
              <a:t> 2023, actes avec au moins 100 actes remboursés entre mars 2023 et février 2024</a:t>
            </a:r>
            <a:endParaRPr lang="fr-FR" sz="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5788066"/>
              </p:ext>
            </p:extLst>
          </p:nvPr>
        </p:nvGraphicFramePr>
        <p:xfrm>
          <a:off x="1741713" y="1706112"/>
          <a:ext cx="8828313" cy="4389896"/>
        </p:xfrm>
        <a:graphic>
          <a:graphicData uri="http://schemas.openxmlformats.org/drawingml/2006/table">
            <a:tbl>
              <a:tblPr/>
              <a:tblGrid>
                <a:gridCol w="46683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45694535"/>
                    </a:ext>
                  </a:extLst>
                </a:gridCol>
                <a:gridCol w="6933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06721888"/>
                    </a:ext>
                  </a:extLst>
                </a:gridCol>
                <a:gridCol w="6933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61668113"/>
                    </a:ext>
                  </a:extLst>
                </a:gridCol>
                <a:gridCol w="6933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2280367"/>
                    </a:ext>
                  </a:extLst>
                </a:gridCol>
                <a:gridCol w="6933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72123113"/>
                    </a:ext>
                  </a:extLst>
                </a:gridCol>
                <a:gridCol w="6933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99401104"/>
                    </a:ext>
                  </a:extLst>
                </a:gridCol>
                <a:gridCol w="69332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78544351"/>
                    </a:ext>
                  </a:extLst>
                </a:gridCol>
              </a:tblGrid>
              <a:tr h="18764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2023 à Février 2024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2022 à Février 2023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89252036"/>
                  </a:ext>
                </a:extLst>
              </a:tr>
              <a:tr h="6076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Acte 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325" marR="7325" marT="732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325" marR="7325" marT="732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</a:p>
                  </a:txBody>
                  <a:tcPr marL="7325" marR="7325" marT="73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</a:t>
                      </a:r>
                    </a:p>
                  </a:txBody>
                  <a:tcPr marL="7325" marR="7325" marT="732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22435265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5238 - RECHERCHE DE HELICOBACTER PYLORI PAR CULTURE SUR BIOPSIES GASTRIQUES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1 919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25 547 €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2008,8%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2027,5%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32266515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5237 - RECHERCHE DE H. PYLORI ET DES EVENTUELLES MUTATIONS A L'ORIGINE DE RESISTANC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47 217 €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2 549 €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1633,8%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1752,5%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01325228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5236 - ANTIGENE FECAL: DETECTION D'ANTIGENES DE HELICOBACTER PYLORI DANS LES SELLES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1313,6%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1243,2%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20276797"/>
                  </a:ext>
                </a:extLst>
              </a:tr>
              <a:tr h="18443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31 - HPV:DETECTION DU GENOME DES PAPILLOMAVIRUS HUMAINS ONCOGENES DEPISTAGE ORGANISE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2 578 €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216,7%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854,8%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07298612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5265 - VIRUS DENGUE-CHIKUNGUNYA-ZIKA-ARN(ENTRE J0 ET J7)(SANG)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2 447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132 178 €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26 961 €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389,4%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390,2%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51231725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4310 - ASPERGILLOSE : SD DE CONFIRMATION PAR IE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16 458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568 411 €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3 331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121 825 €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394,1%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366,6%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83144472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267 - PARASITES : RECH. ET/OU IDENTIF. PAR EX. MACRO. ET/OU MICRO.(DEMODEX)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14 374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72 818 €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17 060 €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326,8%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81061947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4273 - DENGUE DETECTION ANTIGENE NS1 (DE J1 A J5)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17 693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167 630 €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4 375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44 967 €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304,4%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272,8%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1718504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4240 - VIRUS GRIPPAUX (A ET B) : RECHERCHE DIRECTE PAR IF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61 829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441 956 €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119 985 €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297,5%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268,3%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63960207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5266 - VIRUS DENGUE-ZIKA-ARN(ENTRE J0 ET J7)(SANG)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7 193 €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241,2%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226,9%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94096446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3781 - INFECTION A VRS : SD : DEPISTAGE AC PAR RFC (CHEZ ADULTE)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4 453 €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1 663 €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266,2%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167,8%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77193854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290 - CRYPTOSPORIDIUM : RECH. SUR SELLES FRAICHEMENT EMISES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54 336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559 202 €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21 375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222 033 €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154,2%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151,9%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7258563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5267 - VIRUS CHIKUNGUNYA-ZIKA-ARN(ENTRE J0 ET J7)(SANG)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25 642 €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10 214 €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159,5%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151,1%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56545459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1101 - MYELOGRAMME(MEDULLOGR) ADENOGRAMME OU SPLENOGRAMME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8 487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400 124 €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7 221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166 996 €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139,6%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3478982"/>
                  </a:ext>
                </a:extLst>
              </a:tr>
              <a:tr h="18443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3253 - ARBOVIROSES (AUTRES QUE DENGUE OU CHIKUNGUNYA)-IGM ET IGG (EIA)+EXAMEN ITERATIF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4 574 €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129,5%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125,2%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1255210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240 - MYCOBACTERIES : EXAMEN MICROSCOPIQUE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78 831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990 987 €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71 402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475 880 €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33867338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5259 - VIRUS DU CHIKUNGUNYA - DETECTION ARN (ENTRE J0 ET J7)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21 069 €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10 152 €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56998654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3247 - MYCOPLASMOSES RESPIRATOIRES : SD : IGM + ITERATIF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12 491 €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6 032 €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114,2%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66833488"/>
                  </a:ext>
                </a:extLst>
              </a:tr>
              <a:tr h="17871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1247 - MYCOPLASMOSES RESPIRATOIRES : SD : IGM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54 822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461 669 €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25 646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231 119 €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113,8%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39278840"/>
                  </a:ext>
                </a:extLst>
              </a:tr>
              <a:tr h="18764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1103 - PHENOTYPAGE DES CELLULES ANORMALES (MOELLE OU SANG)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94 580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5 718 057 €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46 468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2 941 310 €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103,5%</a:t>
                      </a:r>
                    </a:p>
                  </a:txBody>
                  <a:tcPr marL="7325" marR="7325" marT="73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325" marR="7325" marT="732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1030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4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7851102" cy="1692000"/>
          </a:xfrm>
        </p:spPr>
        <p:txBody>
          <a:bodyPr>
            <a:normAutofit/>
          </a:bodyPr>
          <a:lstStyle/>
          <a:p>
            <a:r>
              <a:rPr lang="fr-FR" dirty="0" smtClean="0"/>
              <a:t>Prévisions </a:t>
            </a:r>
            <a:endParaRPr lang="fr-FR" dirty="0"/>
          </a:p>
          <a:p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37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DIFFERENCES </a:t>
            </a:r>
            <a:r>
              <a:rPr lang="fr-FR" dirty="0" err="1"/>
              <a:t>biol’am</a:t>
            </a:r>
            <a:r>
              <a:rPr lang="fr-FR" dirty="0"/>
              <a:t> / Statistique mensuelle / constat comptable</a:t>
            </a:r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498660" y="1876087"/>
            <a:ext cx="11162850" cy="439512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fr-FR" sz="1700" b="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921" y="2143389"/>
            <a:ext cx="3600000" cy="3860520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 err="1" smtClean="0">
                <a:solidFill>
                  <a:schemeClr val="tx2"/>
                </a:solidFill>
              </a:rPr>
              <a:t>Biol’am</a:t>
            </a:r>
            <a:endParaRPr lang="fr-FR" dirty="0" smtClean="0">
              <a:solidFill>
                <a:schemeClr val="tx2"/>
              </a:solidFill>
            </a:endParaRPr>
          </a:p>
          <a:p>
            <a:pPr algn="just"/>
            <a:endParaRPr lang="fr-FR" dirty="0" smtClean="0">
              <a:solidFill>
                <a:schemeClr val="tx2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Champ : 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Tous régimes ; 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France entière ;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Date de remboursement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hors prélèvements ;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hors </a:t>
            </a:r>
            <a:r>
              <a:rPr lang="fr-FR" dirty="0" smtClean="0">
                <a:solidFill>
                  <a:schemeClr val="tx1"/>
                </a:solidFill>
              </a:rPr>
              <a:t>suppléments biologie urgence (SUB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smtClean="0">
                <a:solidFill>
                  <a:schemeClr val="tx1"/>
                </a:solidFill>
              </a:rPr>
              <a:t>SB2, SB3)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</a:rPr>
              <a:t>hors bonus/malus « rendus rapides » </a:t>
            </a:r>
            <a:r>
              <a:rPr lang="fr-FR" dirty="0" err="1">
                <a:solidFill>
                  <a:schemeClr val="tx1"/>
                </a:solidFill>
              </a:rPr>
              <a:t>covid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5303" y="2122749"/>
            <a:ext cx="3600000" cy="3860520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 smtClean="0">
                <a:solidFill>
                  <a:schemeClr val="tx2"/>
                </a:solidFill>
              </a:rPr>
              <a:t>Données envoyées issues de la statistique mensuelle</a:t>
            </a:r>
          </a:p>
          <a:p>
            <a:pPr algn="just"/>
            <a:endParaRPr lang="fr-FR" dirty="0" smtClean="0">
              <a:solidFill>
                <a:schemeClr val="tx2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Champ : 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Régime général ; 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France métropolitaine ;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Date de soins ;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hors bonus/malus « rendus rapides » </a:t>
            </a:r>
            <a:r>
              <a:rPr lang="fr-FR" dirty="0" err="1">
                <a:solidFill>
                  <a:schemeClr val="tx1"/>
                </a:solidFill>
              </a:rPr>
              <a:t>covid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085369" y="1629938"/>
            <a:ext cx="0" cy="464127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113916" y="1609595"/>
            <a:ext cx="0" cy="464127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49877" y="2143389"/>
            <a:ext cx="3600000" cy="3860520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dirty="0" smtClean="0">
                <a:solidFill>
                  <a:schemeClr val="tx2"/>
                </a:solidFill>
              </a:rPr>
              <a:t>Constat comptable</a:t>
            </a:r>
          </a:p>
          <a:p>
            <a:pPr algn="just"/>
            <a:endParaRPr lang="fr-FR" dirty="0" smtClean="0">
              <a:solidFill>
                <a:schemeClr val="tx2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Champ : 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	Tous régimes ; 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France entière ;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Date de soins ;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60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268536"/>
            <a:ext cx="11196000" cy="843828"/>
          </a:xfrm>
          <a:solidFill>
            <a:schemeClr val="tx2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constats </a:t>
            </a:r>
            <a:r>
              <a:rPr lang="fr-FR" dirty="0" smtClean="0"/>
              <a:t>comptables de 2017 à 2023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0" y="1275087"/>
            <a:ext cx="11196000" cy="52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649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Bilan protocole 2014 - 2022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63" y="2489898"/>
            <a:ext cx="7521389" cy="22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031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6994282" y="1535112"/>
            <a:ext cx="4720830" cy="3934861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fr-FR" dirty="0" smtClean="0">
                <a:solidFill>
                  <a:schemeClr val="accent3"/>
                </a:solidFill>
              </a:rPr>
              <a:t>Une hypothèse de baisse des dépenses de vitamine D a été retenue dans la prévision (</a:t>
            </a:r>
            <a:r>
              <a:rPr lang="fr-FR" dirty="0" err="1" smtClean="0">
                <a:solidFill>
                  <a:schemeClr val="accent3"/>
                </a:solidFill>
              </a:rPr>
              <a:t>cf</a:t>
            </a:r>
            <a:r>
              <a:rPr lang="fr-FR" dirty="0" smtClean="0">
                <a:solidFill>
                  <a:schemeClr val="accent3"/>
                </a:solidFill>
              </a:rPr>
              <a:t> graph). L’économie sous-jacente à cette hypothèse est de 16 M€.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9112" y="194740"/>
            <a:ext cx="11196000" cy="1114817"/>
          </a:xfrm>
        </p:spPr>
        <p:txBody>
          <a:bodyPr/>
          <a:lstStyle/>
          <a:p>
            <a:r>
              <a:rPr lang="fr-FR" dirty="0" smtClean="0"/>
              <a:t>Suivi des actions de Maitrise médicalisée : vitamine D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6" y="1535112"/>
            <a:ext cx="6226199" cy="406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669" y="4081798"/>
            <a:ext cx="5164731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08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Mise à jour des premières prévisions suite constat définitif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58" y="1930290"/>
            <a:ext cx="7265906" cy="3470477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1372734" y="5889294"/>
            <a:ext cx="8843554" cy="628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ingdings" panose="05000000000000000000" pitchFamily="2" charset="2"/>
              </a:rPr>
              <a:t> Reste à trouver : entre 170 M€ et 180M€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311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7851102" cy="1692000"/>
          </a:xfrm>
        </p:spPr>
        <p:txBody>
          <a:bodyPr>
            <a:normAutofit/>
          </a:bodyPr>
          <a:lstStyle/>
          <a:p>
            <a:r>
              <a:rPr lang="fr-FR" dirty="0" smtClean="0"/>
              <a:t>Prochaines étapes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39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7851102" cy="1692000"/>
          </a:xfrm>
        </p:spPr>
        <p:txBody>
          <a:bodyPr>
            <a:normAutofit/>
          </a:bodyPr>
          <a:lstStyle/>
          <a:p>
            <a:r>
              <a:rPr lang="fr-FR" dirty="0" smtClean="0"/>
              <a:t>Précisions </a:t>
            </a:r>
            <a:endParaRPr lang="fr-FR" dirty="0"/>
          </a:p>
          <a:p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39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Prochaines dates </a:t>
            </a:r>
            <a:endParaRPr lang="fr-FR" dirty="0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498660" y="1834523"/>
            <a:ext cx="11162850" cy="439512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fr-FR" sz="1700" b="0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684664" y="2239963"/>
            <a:ext cx="11162850" cy="357894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ctr"/>
            <a:endParaRPr lang="fr-FR" sz="1400" dirty="0"/>
          </a:p>
          <a:p>
            <a:pPr marL="0" lvl="1" indent="0" algn="just" fontAlgn="ctr">
              <a:buNone/>
            </a:pPr>
            <a:r>
              <a:rPr lang="fr-FR" dirty="0" smtClean="0">
                <a:solidFill>
                  <a:schemeClr val="tx2"/>
                </a:solidFill>
              </a:rPr>
              <a:t>Propositions de baisses pour le comité de suivi à  nous </a:t>
            </a:r>
            <a:r>
              <a:rPr lang="fr-FR" smtClean="0">
                <a:solidFill>
                  <a:schemeClr val="tx2"/>
                </a:solidFill>
              </a:rPr>
              <a:t>envoyer </a:t>
            </a:r>
            <a:endParaRPr lang="fr-FR" dirty="0" smtClean="0">
              <a:solidFill>
                <a:schemeClr val="tx2"/>
              </a:solidFill>
            </a:endParaRPr>
          </a:p>
          <a:p>
            <a:pPr marL="0" lvl="1" indent="0" algn="just" font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algn="just"/>
            <a:r>
              <a:rPr lang="fr-FR" sz="1600" b="1" dirty="0"/>
              <a:t>Comité de suivi du protocole :</a:t>
            </a:r>
          </a:p>
          <a:p>
            <a:pPr lvl="1" algn="just" fontAlgn="ctr"/>
            <a:r>
              <a:rPr lang="fr-FR" sz="1400" dirty="0"/>
              <a:t>Le 24 juin 2024</a:t>
            </a:r>
          </a:p>
          <a:p>
            <a:pPr marL="0" lvl="1" indent="0" algn="just" fontAlgn="ctr">
              <a:buNone/>
            </a:pPr>
            <a:endParaRPr lang="fr-FR" dirty="0" smtClean="0">
              <a:solidFill>
                <a:schemeClr val="tx2"/>
              </a:solidFill>
            </a:endParaRPr>
          </a:p>
          <a:p>
            <a:pPr lvl="1" algn="just" font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6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HIV sans ordo</a:t>
            </a:r>
            <a:endParaRPr lang="fr-FR" dirty="0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498660" y="1834523"/>
            <a:ext cx="11162850" cy="439512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fr-FR" sz="1700" b="0" dirty="0">
              <a:solidFill>
                <a:schemeClr val="tx2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8954623"/>
              </p:ext>
            </p:extLst>
          </p:nvPr>
        </p:nvGraphicFramePr>
        <p:xfrm>
          <a:off x="2398951" y="1795427"/>
          <a:ext cx="7362267" cy="508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09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TESTS HIV – PROFIL PATIENTS</a:t>
            </a:r>
            <a:endParaRPr lang="fr-FR" dirty="0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498660" y="1834523"/>
            <a:ext cx="11162850" cy="439512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fr-FR" sz="1700" b="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9769109"/>
              </p:ext>
            </p:extLst>
          </p:nvPr>
        </p:nvGraphicFramePr>
        <p:xfrm>
          <a:off x="1389528" y="1934344"/>
          <a:ext cx="8588189" cy="419548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91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 20 nb d’actes – Mars 2023 à février 2024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709635"/>
              </p:ext>
            </p:extLst>
          </p:nvPr>
        </p:nvGraphicFramePr>
        <p:xfrm>
          <a:off x="1684244" y="1609595"/>
          <a:ext cx="7855324" cy="495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88307" y="6459358"/>
            <a:ext cx="5265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Biol’AM</a:t>
            </a:r>
            <a:r>
              <a:rPr lang="fr-FR" sz="800" dirty="0" smtClean="0"/>
              <a:t>, FE, tous régimes, Tous prescripteurs, LBM privés 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41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 20 nb d’actes – Mars 2023 à février 2024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8307" y="6459358"/>
            <a:ext cx="5265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Biol’AM</a:t>
            </a:r>
            <a:r>
              <a:rPr lang="fr-FR" sz="800" dirty="0" smtClean="0"/>
              <a:t>, FE, tous régimes, Tous prescripteurs, LBM privés </a:t>
            </a:r>
            <a:endParaRPr lang="fr-FR" sz="8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509537"/>
              </p:ext>
            </p:extLst>
          </p:nvPr>
        </p:nvGraphicFramePr>
        <p:xfrm>
          <a:off x="2002971" y="1609594"/>
          <a:ext cx="8665028" cy="4475515"/>
        </p:xfrm>
        <a:graphic>
          <a:graphicData uri="http://schemas.openxmlformats.org/drawingml/2006/table">
            <a:tbl>
              <a:tblPr/>
              <a:tblGrid>
                <a:gridCol w="449380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523294250"/>
                    </a:ext>
                  </a:extLst>
                </a:gridCol>
                <a:gridCol w="6673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87811729"/>
                    </a:ext>
                  </a:extLst>
                </a:gridCol>
                <a:gridCol w="72301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6504305"/>
                    </a:ext>
                  </a:extLst>
                </a:gridCol>
                <a:gridCol w="6673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88219746"/>
                    </a:ext>
                  </a:extLst>
                </a:gridCol>
                <a:gridCol w="778629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14643778"/>
                    </a:ext>
                  </a:extLst>
                </a:gridCol>
                <a:gridCol w="6673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53187892"/>
                    </a:ext>
                  </a:extLst>
                </a:gridCol>
                <a:gridCol w="6673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64321970"/>
                    </a:ext>
                  </a:extLst>
                </a:gridCol>
              </a:tblGrid>
              <a:tr h="19180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2023 à Février 2024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2022 à Février 2023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53664522"/>
                  </a:ext>
                </a:extLst>
              </a:tr>
              <a:tr h="621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Acte </a:t>
                      </a:r>
                    </a:p>
                  </a:txBody>
                  <a:tcPr marL="7714" marR="7714" marT="771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714" marR="7714" marT="771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714" marR="7714" marT="771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</a:p>
                  </a:txBody>
                  <a:tcPr marL="7714" marR="7714" marT="771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</a:t>
                      </a:r>
                    </a:p>
                  </a:txBody>
                  <a:tcPr marL="7714" marR="7714" marT="771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94357579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9005 - FORFAIT DE PRISE EN CHARGE PRE-ANALYTIQUE DU PATIENT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120 652 948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419 011 400 €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146 524 324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560 527 450 €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-17,7%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-25,2%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3257522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9105 - FORFAIT DE SECURITE POUR ECHANTILLON SANGUIN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113 649 385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118 195 930 €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111 762 403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121 031 373 €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-2,3%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78615954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1104 - HEMOGRAMME Y COMPRIS PLAQUETTES (NFS , NFP)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67 769 890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277 002 224 €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65 758 807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303 691 806 €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-8,8%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204461078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592 - SANG : CREATININE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63 449 880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78 427 651 €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61 080 603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78 587 273 €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1863888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1609 - SANG : IONOGRAMME (NA+K+ EVENTUELLEMENT CL)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47 969 849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98 127 735 €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45 450 639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96 979 816 €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995945712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522 - TRANSAMINASES (ALAT ET ASAT, TGP ET TGO)(SANG)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46 708 335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84 189 888 €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44 470 777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83 388 101 €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54417836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552 - SANG : GLUCOSE (GLYCEMIE)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41 169 566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40 151 050 €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39 908 403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40 462 559 €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03317040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519 - GAMMA GLUTAMYL TRANSFERASE (GAMMAT GT , GGT) (SANG)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39 833 009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39 930 220 €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37 628 316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39 216 194 €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653810669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1804 - CRP (PROTEINE C REACTIVE) (DOSAGE) (SANG)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38 953 276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62 362 644 €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37 335 628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62 120 525 €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00374770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996 - SANG : EXPLORATION D'UNE ANOMALIE LIPIDIQUE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32 935 319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100 212 593 €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31 313 273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99 027 503 €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75775636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1208 - T.S.H. (SANG)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27 205 946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100 990 080 €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25 887 379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99 874 848 €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08569247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514 - PHOSPHATASES ALCALINES (PH. ALC.) (SANG)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25 686 939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26 568 649 €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23 725 136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25 607 673 €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51853169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1213 - FERRITINE (DOSAGE) (SANG)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25 246 151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90 184 724 €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23 374 951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86 832 050 €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50839385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9106 - FORFAIT DE SECURITE POUR ECHANTILLONS BACTERIO, MYCO ET PARASITO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18 801 665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34 508 622 €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17 601 893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30 684 918 €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13375088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578 - SANG : CALCIUM (CALCEMIE, CA)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18 609 183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23 552 739 €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17 745 826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23 307 909 €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169276384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1577 - HBA1C (DOSAGE) (SANG)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18 396 758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78 388 515 €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17 562 821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77 857 647 €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88044406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1601 - SANG : BILIRUBINE (BIL)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16 397 174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21 116 714 €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15 158 359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20 381 581 €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13734075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1124 - VITESSE DE SEDIMENTATION (VS)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15 855 092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12 080 668 €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16 912 263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13 375 540 €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-6,3%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-9,7%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23477527"/>
                  </a:ext>
                </a:extLst>
              </a:tr>
              <a:tr h="1826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532 - SANG : ACIDE URIQUE (URICEMIE)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13 477 250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16 040 387 €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13 335 242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16 465 325 €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-2,6%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24408726"/>
                  </a:ext>
                </a:extLst>
              </a:tr>
              <a:tr h="19180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1806 - ALBUMINE (DOSAGE) (SANG)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12 354 203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16 232 446 €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11 170 606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15 312 368 €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14" marR="7714" marT="771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1585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88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 20 Montants remboursés – Mars 2023 à février 2024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8307" y="6459358"/>
            <a:ext cx="5265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Biol’AM</a:t>
            </a:r>
            <a:r>
              <a:rPr lang="fr-FR" sz="800" dirty="0" smtClean="0"/>
              <a:t>, FE, tous régimes, Tous prescripteurs, LBM privés </a:t>
            </a:r>
            <a:endParaRPr lang="fr-FR" sz="8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5889155"/>
              </p:ext>
            </p:extLst>
          </p:nvPr>
        </p:nvGraphicFramePr>
        <p:xfrm>
          <a:off x="1900614" y="1513081"/>
          <a:ext cx="8292354" cy="494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 20 Montants remboursés – Mars 2023 à février 2024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8307" y="6459358"/>
            <a:ext cx="5265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Biol’AM</a:t>
            </a:r>
            <a:r>
              <a:rPr lang="fr-FR" sz="800" dirty="0" smtClean="0"/>
              <a:t>, FE, tous régimes, Tous prescripteurs, LBM privés </a:t>
            </a:r>
            <a:endParaRPr lang="fr-FR" sz="8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0718699"/>
              </p:ext>
            </p:extLst>
          </p:nvPr>
        </p:nvGraphicFramePr>
        <p:xfrm>
          <a:off x="1306284" y="1609589"/>
          <a:ext cx="9699172" cy="4335416"/>
        </p:xfrm>
        <a:graphic>
          <a:graphicData uri="http://schemas.openxmlformats.org/drawingml/2006/table">
            <a:tbl>
              <a:tblPr/>
              <a:tblGrid>
                <a:gridCol w="43542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61733086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00256317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03575632"/>
                    </a:ext>
                  </a:extLst>
                </a:gridCol>
                <a:gridCol w="112962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02427672"/>
                    </a:ext>
                  </a:extLst>
                </a:gridCol>
                <a:gridCol w="1243459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55032513"/>
                    </a:ext>
                  </a:extLst>
                </a:gridCol>
                <a:gridCol w="64225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97087546"/>
                    </a:ext>
                  </a:extLst>
                </a:gridCol>
                <a:gridCol w="63137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8303862"/>
                    </a:ext>
                  </a:extLst>
                </a:gridCol>
              </a:tblGrid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2023 à Février 2024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2022 à Février 2023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016509465"/>
                  </a:ext>
                </a:extLst>
              </a:tr>
              <a:tr h="6460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Acte 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515" marR="7515" marT="751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515" marR="7515" marT="751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</a:t>
                      </a:r>
                    </a:p>
                  </a:txBody>
                  <a:tcPr marL="7515" marR="7515" marT="751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78260687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9005 - FORFAIT DE PRISE EN CHARGE PRE-ANALYTIQUE DU PATIENT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120 652 948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419 011 400 €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146 524 324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560 527 450 €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-17,7%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-25,2%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86435182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1104 - HEMOGRAMME Y COMPRIS PLAQUETTES (NFS , NFP)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67 769 890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277 002 224 €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65 758 807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303 691 806 €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39216748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5201 - EX MICROBIO URINES (ECBU)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11 089 481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120 964 125 €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10 933 200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127 303 696 €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-5,0%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816070693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9105 - FORFAIT DE SECURITE POUR ECHANTILLON SANGUIN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113 649 385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118 195 930 €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111 762 403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121 031 373 €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-2,3%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85181954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4500 - HEPATITE B (VHB): DEPISTAGE ET/OU DIAGNOSTIC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4 528 832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108 486 015 €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4 168 786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107 203 058 €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67537708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1208 - T.S.H. 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27 205 946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100 990 080 €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25 887 379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99 874 848 €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814089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996 - SANG : EXPLORATION D'UNE ANOMALIE LIPIDIQUE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32 935 319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100 212 593 €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31 313 273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99 027 503 €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1231164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1609 - SANG : IONOGRAMME (NA+K+ EVENTUELLEMENT CL)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47 969 849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98 127 735 €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45 450 639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96 979 816 €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69326963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1213 - FERRITINE (DOSAGE) 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25 246 151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90 184 724 €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23 374 951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86 832 050 €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45348831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1821 - PEPTIDES NATRIURETIQUES (ANP, BNP, NT-PROBNP) (DOSAGE) 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6 949 992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89 710 231 €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6 159 565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88 013 988 €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16786383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522 - TRANSAMINASES (ALAT ET ASAT, TGP ET TGO)(SANG)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46 708 335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84 189 888 €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44 470 777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83 388 101 €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22793245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592 - SANG : CREATININE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63 449 880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78 427 651 €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61 080 603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78 587 273 €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70582297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1577 - HBA1C (DOSAGE) 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18 396 758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78 388 515 €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17 562 821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77 857 647 €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17286230"/>
                  </a:ext>
                </a:extLst>
              </a:tr>
              <a:tr h="17640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5271 - SARS-COV-2 : DETECTION GENOME PAR LES TECHNIQUES D'AMPLIFICATION GENIQUE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4 272 969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70 948 403 €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38 833 411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1 006 812 704 €</a:t>
                      </a:r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-93,0%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66910095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388 - INFECTION A VIH 1 ET 2 : SD DE DEPISTAGE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5 954 558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64 758 689 €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4 933 909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55 787 253 €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31241285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1804 - CRP (PROTEINE C REACTIVE) (DOSAGE) 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38 953 276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62 362 644 €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37 335 628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62 120 525 €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75744360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7318 - ANTIGENE PROSTATIQUE SPECIFIQUE (PSA) (DOSAGE) 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7 788 442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53 373 991 €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7 470 407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53 102 142 €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47297882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3784 - HEPATITE C (VHC) : SD DE DEPISTAGE : AC ANTI-VHC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4 658 116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52 102 160 €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4 366 130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52 813 405 €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02013993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5202 - EX MICROBIO SECRETIONS, ULCERATIONS, EXSUDATS (ANO) GENITAUX FEMME (PV)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1 975 247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47 272 786 €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1 747 816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43 923 025 €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95843432"/>
                  </a:ext>
                </a:extLst>
              </a:tr>
              <a:tr h="17564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570 - ELECTROPHORESE DES PROTEINES SERIQUES (PROTEINOGRAMME)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4 991 334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45 041 235 €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4 742 413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45 313 913 €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18490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43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 20 évolutions nb d’actes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8659" y="6459358"/>
            <a:ext cx="8743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 smtClean="0"/>
              <a:t>Biol’AM</a:t>
            </a:r>
            <a:r>
              <a:rPr lang="fr-FR" sz="800" dirty="0" smtClean="0"/>
              <a:t>, FE, tous régimes, Tous prescripteurs, LBM privés, évolutions sur 1 an glissant : Mars2023 à Fév2024 vs Mars 2022 à </a:t>
            </a:r>
            <a:r>
              <a:rPr lang="fr-FR" sz="800" dirty="0" err="1" smtClean="0"/>
              <a:t>Fév</a:t>
            </a:r>
            <a:r>
              <a:rPr lang="fr-FR" sz="800" dirty="0" smtClean="0"/>
              <a:t> 2023</a:t>
            </a:r>
            <a:endParaRPr lang="fr-FR" sz="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903676"/>
              </p:ext>
            </p:extLst>
          </p:nvPr>
        </p:nvGraphicFramePr>
        <p:xfrm>
          <a:off x="1334158" y="1618990"/>
          <a:ext cx="9525004" cy="4462892"/>
        </p:xfrm>
        <a:graphic>
          <a:graphicData uri="http://schemas.openxmlformats.org/drawingml/2006/table">
            <a:tbl>
              <a:tblPr/>
              <a:tblGrid>
                <a:gridCol w="503678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872550873"/>
                    </a:ext>
                  </a:extLst>
                </a:gridCol>
                <a:gridCol w="7480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37683306"/>
                    </a:ext>
                  </a:extLst>
                </a:gridCol>
                <a:gridCol w="7480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20209619"/>
                    </a:ext>
                  </a:extLst>
                </a:gridCol>
                <a:gridCol w="7480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3716159"/>
                    </a:ext>
                  </a:extLst>
                </a:gridCol>
                <a:gridCol w="7480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03178849"/>
                    </a:ext>
                  </a:extLst>
                </a:gridCol>
                <a:gridCol w="7480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98483499"/>
                    </a:ext>
                  </a:extLst>
                </a:gridCol>
                <a:gridCol w="7480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78199012"/>
                    </a:ext>
                  </a:extLst>
                </a:gridCol>
              </a:tblGrid>
              <a:tr h="1912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2023 à Février 2024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 2022 à Février 2023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887566910"/>
                  </a:ext>
                </a:extLst>
              </a:tr>
              <a:tr h="6191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Acte 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2303 a 2402</a:t>
                      </a:r>
                    </a:p>
                  </a:txBody>
                  <a:tcPr marL="7515" marR="7515" marT="751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 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2203a2302</a:t>
                      </a:r>
                    </a:p>
                  </a:txBody>
                  <a:tcPr marL="7515" marR="7515" marT="751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d'actes remboursés </a:t>
                      </a:r>
                    </a:p>
                  </a:txBody>
                  <a:tcPr marL="7515" marR="7515" marT="751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remboursé</a:t>
                      </a:r>
                    </a:p>
                  </a:txBody>
                  <a:tcPr marL="7515" marR="7515" marT="7515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07140200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5238 - RECHERCHE DE HELICOBACTER PYLORI PAR CULTURE SUR BIOPSIES GASTRIQUES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25 547 €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2008,8%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2027,5%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11747572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5237 - RECHERCHE DE H. PYLORI ET DES EVENTUELLES MUTATIONS A L'ORIGINE DE RESISTANC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47 217 €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2 549 €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1633,8%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1752,5%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190148199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5236 - ANTIGENE FECAL: DETECTION D'ANTIGENES DE HELICOBACTER PYLORI DANS LES SELLES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1313,6%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1243,2%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4229573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4046 - DPN PROPREMENT DIT  : MUCOVISCIDOSE : POLYMORPHISME DE L'ADN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16 667 €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1228,6%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1159,8%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614302281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991 - UR. : ACIDES AMINES TOTAUX CARACTERISATION PAR CHROMATO.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342,6%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30243325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4310 - ASPERGILLOSE : SD DE CONFIRMATION PAR IE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16 458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568 411 €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3 331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121 825 €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394,1%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366,6%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612968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5265 - VIRUS DENGUE-CHIKUNGUNYA-ZIKA-ARN(ENTRE J0 ET J7)(SANG)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2 447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132 178 €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26 961 €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389,4%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390,2%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55311540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567 - LITHIUM (LI) DANS UN AUTRE LIQUIDE BIOLOGIQUE QUE LE SANG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270,7%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16352570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4273 - DENGUE DETECTION ANTIGENE NS1 (DE J1 A J5)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17 693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167 630 €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44 967 €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304,4%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571056528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4240 - VIRUS GRIPPAUX (A ET B) : RECHERCHE DIRECTE PAR IF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61 829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441 956 €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119 985 €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297,5%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268,3%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8113557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3781 - INFECTION A VRS : SD : DEPISTAGE AC PAR RFC (CHEZ ADULTE)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266,2%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96405689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5266 - VIRUS DENGUE-ZIKA-ARN(ENTRE J0 ET J7)(SANG)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2 201 €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241,2%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226,9%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570667396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674 - BARTURIQUES : RECHERCHE ET DOSAGE DANS UN AUTRE LIQUIDE BIOLOGIQUE QUE LE SANG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221,1%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485320911"/>
                  </a:ext>
                </a:extLst>
              </a:tr>
              <a:tr h="1832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31 - HPV:DETECTION DU GENOME DES PAPILLOMAVIRUS HUMAINS ONCOGENES DEPISTAGE ORGANISE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216,7%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854,8%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72703229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4010 - DPN : C. INDEX - ET. FAMILIALE : ETUDE D'UN METABOLISME IN VITRO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192,6%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09107363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4305 - ANISAKIASE : SD DE CONFIRMATION PAR IELP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79328995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5269 - WNV-DETECTION DE L'ARN DU VIRUS DU NIL OCCIDENTAL R OU WEST NIL VIRUS(WNV)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2 796 €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1 108 €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162,9%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152,3%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51690926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5267 - VIRUS CHIKUNGUNYA-ZIKA-ARN(ENTRE J0 ET J7)(SANG)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25 642 €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10 214 €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159,5%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151,1%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147843275"/>
                  </a:ext>
                </a:extLst>
              </a:tr>
              <a:tr h="18211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290 - CRYPTOSPORIDIUM : RECH. SUR SELLES FRAICHEMENT EMISES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54 336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559 202 €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21 375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222 033 €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154,2%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151,9%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85909020"/>
                  </a:ext>
                </a:extLst>
              </a:tr>
              <a:tr h="19121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281 - CMI CHAMPIGNON FILAMENTEUX DE POUSSE LENTE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1 243 €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497 €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144,1%</a:t>
                      </a:r>
                    </a:p>
                  </a:txBody>
                  <a:tcPr marL="7515" marR="7515" marT="751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150,1%</a:t>
                      </a:r>
                    </a:p>
                  </a:txBody>
                  <a:tcPr marL="7515" marR="7515" marT="7515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60423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52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2020-MASQUE_PPT_de_l_Assurance_Maladie_CNAM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dec2020-MASQUE_PPT_de_l_Assurance_Maladie_CNAM</Template>
  <TotalTime>17343</TotalTime>
  <Words>4142</Words>
  <Application>Microsoft Macintosh PowerPoint</Application>
  <PresentationFormat>Personnalisé</PresentationFormat>
  <Paragraphs>1022</Paragraphs>
  <Slides>20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dec2020-MASQUE_PPT_de_l_Assurance_Maladie_CNAM</vt:lpstr>
      <vt:lpstr>Groupe de travail préparatoire SUIVI DU PROTOCOLE</vt:lpstr>
      <vt:lpstr>Diapositive 2</vt:lpstr>
      <vt:lpstr>HIV sans ordo</vt:lpstr>
      <vt:lpstr>TESTS HIV – PROFIL PATIENTS</vt:lpstr>
      <vt:lpstr>TOP 20 nb d’actes – Mars 2023 à février 2024</vt:lpstr>
      <vt:lpstr>TOP 20 nb d’actes – Mars 2023 à février 2024</vt:lpstr>
      <vt:lpstr>TOP 20 Montants remboursés – Mars 2023 à février 2024</vt:lpstr>
      <vt:lpstr>TOP 20 Montants remboursés – Mars 2023 à février 2024</vt:lpstr>
      <vt:lpstr>TOP 20 évolutions nb d’actes</vt:lpstr>
      <vt:lpstr>TOP 20 évolutions des montants remboursés</vt:lpstr>
      <vt:lpstr>TOP 20 évolutions nb d’actes</vt:lpstr>
      <vt:lpstr>TOP 20 évolutions des montants remboursés</vt:lpstr>
      <vt:lpstr>Diapositive 13</vt:lpstr>
      <vt:lpstr>DIFFERENCES biol’am / Statistique mensuelle / constat comptable</vt:lpstr>
      <vt:lpstr>Les constats comptables de 2017 à 2023</vt:lpstr>
      <vt:lpstr>Bilan protocole 2014 - 2022</vt:lpstr>
      <vt:lpstr>Suivi des actions de Maitrise médicalisée : vitamine D</vt:lpstr>
      <vt:lpstr>Mise à jour des premières prévisions suite constat définitif </vt:lpstr>
      <vt:lpstr>Diapositive 19</vt:lpstr>
      <vt:lpstr>Prochaines dates </vt:lpstr>
    </vt:vector>
  </TitlesOfParts>
  <Company>CNAMTS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DE HIERARCHISATION DES ACTES</dc:title>
  <dc:creator>BOURGUE CHLOE (CNAM / Paris)</dc:creator>
  <cp:lastModifiedBy>Thierry Bouchet</cp:lastModifiedBy>
  <cp:revision>400</cp:revision>
  <cp:lastPrinted>2022-03-07T12:32:30Z</cp:lastPrinted>
  <dcterms:created xsi:type="dcterms:W3CDTF">2024-07-23T09:09:00Z</dcterms:created>
  <dcterms:modified xsi:type="dcterms:W3CDTF">2024-07-23T09:10:30Z</dcterms:modified>
</cp:coreProperties>
</file>